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7" d="100"/>
          <a:sy n="77"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4/4/2025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4/4/2025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ervices.signin.education.gov.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6600" dirty="0" smtClean="0"/>
              <a:t>Year 4 Statutory Multiplication </a:t>
            </a:r>
            <a:r>
              <a:rPr lang="en-US" sz="6600" dirty="0" smtClean="0"/>
              <a:t>Check 2025</a:t>
            </a:r>
            <a:endParaRPr lang="en-GB" sz="6600" dirty="0"/>
          </a:p>
        </p:txBody>
      </p:sp>
    </p:spTree>
    <p:extLst>
      <p:ext uri="{BB962C8B-B14F-4D97-AF65-F5344CB8AC3E}">
        <p14:creationId xmlns:p14="http://schemas.microsoft.com/office/powerpoint/2010/main" val="3622615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Administering the test</a:t>
            </a:r>
            <a:endParaRPr lang="en-GB" u="sng" dirty="0"/>
          </a:p>
        </p:txBody>
      </p:sp>
      <p:sp>
        <p:nvSpPr>
          <p:cNvPr id="3" name="Content Placeholder 2"/>
          <p:cNvSpPr>
            <a:spLocks noGrp="1"/>
          </p:cNvSpPr>
          <p:nvPr>
            <p:ph idx="1"/>
          </p:nvPr>
        </p:nvSpPr>
        <p:spPr/>
        <p:txBody>
          <a:bodyPr/>
          <a:lstStyle/>
          <a:p>
            <a:r>
              <a:rPr lang="en-US" dirty="0"/>
              <a:t>The multiplication tables check (MTC) is statutory for all year 4 </a:t>
            </a:r>
            <a:r>
              <a:rPr lang="en-US" dirty="0" smtClean="0"/>
              <a:t>pupils.</a:t>
            </a:r>
          </a:p>
          <a:p>
            <a:r>
              <a:rPr lang="en-US" dirty="0" smtClean="0"/>
              <a:t>In </a:t>
            </a:r>
            <a:r>
              <a:rPr lang="en-US" dirty="0" smtClean="0"/>
              <a:t>2025, </a:t>
            </a:r>
            <a:r>
              <a:rPr lang="en-US" dirty="0"/>
              <a:t>schools must administer the MTC to all eligible year 4 pupils between </a:t>
            </a:r>
            <a:r>
              <a:rPr lang="en-US" b="1" dirty="0"/>
              <a:t>Monday </a:t>
            </a:r>
            <a:r>
              <a:rPr lang="en-US" b="1" dirty="0" smtClean="0"/>
              <a:t>2 </a:t>
            </a:r>
            <a:r>
              <a:rPr lang="en-US" b="1" dirty="0"/>
              <a:t>June and Friday </a:t>
            </a:r>
            <a:r>
              <a:rPr lang="en-US" b="1" dirty="0" smtClean="0"/>
              <a:t>13 </a:t>
            </a:r>
            <a:r>
              <a:rPr lang="en-US" b="1" dirty="0"/>
              <a:t>June</a:t>
            </a:r>
            <a:r>
              <a:rPr lang="en-US" dirty="0" smtClean="0"/>
              <a:t>.</a:t>
            </a:r>
          </a:p>
          <a:p>
            <a:r>
              <a:rPr lang="en-US" dirty="0" smtClean="0"/>
              <a:t>The </a:t>
            </a:r>
            <a:r>
              <a:rPr lang="en-US" dirty="0"/>
              <a:t>purpose of the MTC is to determine whether pupils can recall their times tables fluently, which is essential for future success in mathematics. It will help schools to identify pupils who have not yet mastered their times tables, so that additional support can be provided</a:t>
            </a:r>
            <a:r>
              <a:rPr lang="en-US" dirty="0" smtClean="0"/>
              <a:t>.</a:t>
            </a:r>
          </a:p>
          <a:p>
            <a:r>
              <a:rPr lang="en-US" dirty="0"/>
              <a:t>Schools must provide a reason within the MTC service for any pupils who are not able to participate in the check.</a:t>
            </a:r>
            <a:endParaRPr lang="en-GB" dirty="0"/>
          </a:p>
        </p:txBody>
      </p:sp>
    </p:spTree>
    <p:extLst>
      <p:ext uri="{BB962C8B-B14F-4D97-AF65-F5344CB8AC3E}">
        <p14:creationId xmlns:p14="http://schemas.microsoft.com/office/powerpoint/2010/main" val="584634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Administering practice tests: April </a:t>
            </a:r>
            <a:r>
              <a:rPr lang="en-US" dirty="0" smtClean="0"/>
              <a:t>2025</a:t>
            </a:r>
            <a:endParaRPr lang="en-GB" dirty="0"/>
          </a:p>
        </p:txBody>
      </p:sp>
      <p:sp>
        <p:nvSpPr>
          <p:cNvPr id="3" name="Content Placeholder 2"/>
          <p:cNvSpPr>
            <a:spLocks noGrp="1"/>
          </p:cNvSpPr>
          <p:nvPr>
            <p:ph idx="1"/>
          </p:nvPr>
        </p:nvSpPr>
        <p:spPr/>
        <p:txBody>
          <a:bodyPr/>
          <a:lstStyle/>
          <a:p>
            <a:r>
              <a:rPr lang="en-US" dirty="0"/>
              <a:t>Schools can access the MTC service to prepare for the check via </a:t>
            </a:r>
            <a:r>
              <a:rPr lang="en-US" dirty="0" err="1">
                <a:hlinkClick r:id="rId2"/>
              </a:rPr>
              <a:t>DfE</a:t>
            </a:r>
            <a:r>
              <a:rPr lang="en-US" dirty="0">
                <a:hlinkClick r:id="rId2"/>
              </a:rPr>
              <a:t> Sign-in</a:t>
            </a:r>
            <a:r>
              <a:rPr lang="en-US" dirty="0"/>
              <a:t> from </a:t>
            </a:r>
            <a:r>
              <a:rPr lang="en-US" b="1" dirty="0"/>
              <a:t>Monday </a:t>
            </a:r>
            <a:r>
              <a:rPr lang="en-US" b="1" dirty="0" smtClean="0"/>
              <a:t>28 </a:t>
            </a:r>
            <a:r>
              <a:rPr lang="en-US" b="1" dirty="0" smtClean="0"/>
              <a:t>April</a:t>
            </a:r>
            <a:r>
              <a:rPr lang="en-US" dirty="0" smtClean="0"/>
              <a:t>.</a:t>
            </a:r>
          </a:p>
          <a:p>
            <a:r>
              <a:rPr lang="en-US" dirty="0" smtClean="0"/>
              <a:t>These sessions allow children to practice on the device, (iPad/ laptop) and get used to where the buttons are/ how to enter and move onto the next question.</a:t>
            </a:r>
          </a:p>
          <a:p>
            <a:r>
              <a:rPr lang="en-US" dirty="0" smtClean="0"/>
              <a:t>Children cannot go back and change a question- this is why it is important for them to be able to recall/ input their answer within the 6 second window.</a:t>
            </a:r>
          </a:p>
          <a:p>
            <a:endParaRPr lang="en-GB" dirty="0"/>
          </a:p>
        </p:txBody>
      </p:sp>
    </p:spTree>
    <p:extLst>
      <p:ext uri="{BB962C8B-B14F-4D97-AF65-F5344CB8AC3E}">
        <p14:creationId xmlns:p14="http://schemas.microsoft.com/office/powerpoint/2010/main" val="2012743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check looks</a:t>
            </a:r>
            <a:endParaRPr lang="en-GB" dirty="0"/>
          </a:p>
        </p:txBody>
      </p:sp>
      <p:pic>
        <p:nvPicPr>
          <p:cNvPr id="4" name="Content Placeholder 3"/>
          <p:cNvPicPr>
            <a:picLocks noGrp="1" noChangeAspect="1"/>
          </p:cNvPicPr>
          <p:nvPr>
            <p:ph idx="1"/>
          </p:nvPr>
        </p:nvPicPr>
        <p:blipFill>
          <a:blip r:embed="rId2"/>
          <a:stretch>
            <a:fillRect/>
          </a:stretch>
        </p:blipFill>
        <p:spPr>
          <a:xfrm>
            <a:off x="5478192" y="349522"/>
            <a:ext cx="4269124" cy="2860312"/>
          </a:xfrm>
          <a:prstGeom prst="rect">
            <a:avLst/>
          </a:prstGeom>
        </p:spPr>
      </p:pic>
      <p:sp>
        <p:nvSpPr>
          <p:cNvPr id="5" name="Oval 4"/>
          <p:cNvSpPr/>
          <p:nvPr/>
        </p:nvSpPr>
        <p:spPr>
          <a:xfrm>
            <a:off x="8497278" y="553563"/>
            <a:ext cx="2026763" cy="7164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9832157" y="1209771"/>
            <a:ext cx="1932495" cy="369332"/>
          </a:xfrm>
          <a:prstGeom prst="rect">
            <a:avLst/>
          </a:prstGeom>
          <a:noFill/>
        </p:spPr>
        <p:txBody>
          <a:bodyPr wrap="square" rtlCol="0">
            <a:spAutoFit/>
          </a:bodyPr>
          <a:lstStyle/>
          <a:p>
            <a:r>
              <a:rPr lang="en-US" dirty="0" smtClean="0"/>
              <a:t>Remaining time</a:t>
            </a:r>
            <a:endParaRPr lang="en-GB" dirty="0"/>
          </a:p>
        </p:txBody>
      </p:sp>
      <p:pic>
        <p:nvPicPr>
          <p:cNvPr id="9" name="Picture 8"/>
          <p:cNvPicPr>
            <a:picLocks noChangeAspect="1"/>
          </p:cNvPicPr>
          <p:nvPr/>
        </p:nvPicPr>
        <p:blipFill>
          <a:blip r:embed="rId3"/>
          <a:stretch>
            <a:fillRect/>
          </a:stretch>
        </p:blipFill>
        <p:spPr>
          <a:xfrm>
            <a:off x="268591" y="3521767"/>
            <a:ext cx="11703449" cy="2256864"/>
          </a:xfrm>
          <a:prstGeom prst="rect">
            <a:avLst/>
          </a:prstGeom>
        </p:spPr>
      </p:pic>
    </p:spTree>
    <p:extLst>
      <p:ext uri="{BB962C8B-B14F-4D97-AF65-F5344CB8AC3E}">
        <p14:creationId xmlns:p14="http://schemas.microsoft.com/office/powerpoint/2010/main" val="1367219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Practicing at home and in school</a:t>
            </a:r>
            <a:endParaRPr lang="en-GB" dirty="0"/>
          </a:p>
        </p:txBody>
      </p:sp>
      <p:sp>
        <p:nvSpPr>
          <p:cNvPr id="3" name="Content Placeholder 2"/>
          <p:cNvSpPr>
            <a:spLocks noGrp="1"/>
          </p:cNvSpPr>
          <p:nvPr>
            <p:ph idx="1"/>
          </p:nvPr>
        </p:nvSpPr>
        <p:spPr>
          <a:xfrm>
            <a:off x="677334" y="1472432"/>
            <a:ext cx="8596668" cy="3880773"/>
          </a:xfrm>
        </p:spPr>
        <p:txBody>
          <a:bodyPr/>
          <a:lstStyle/>
          <a:p>
            <a:r>
              <a:rPr lang="en-US" b="1" u="sng" dirty="0"/>
              <a:t>Game format</a:t>
            </a:r>
          </a:p>
          <a:p>
            <a:r>
              <a:rPr lang="en-US" dirty="0"/>
              <a:t>When pupils play </a:t>
            </a:r>
            <a:r>
              <a:rPr lang="en-US" dirty="0" err="1"/>
              <a:t>Soundcheck</a:t>
            </a:r>
            <a:r>
              <a:rPr lang="en-US" dirty="0"/>
              <a:t>, they are asked 25 questions, each with a 6-second time limit. The questions are multiplication only and evenly weighted in terms of difficulty each time they play - exactly the same as the MTC</a:t>
            </a:r>
            <a:r>
              <a:rPr lang="en-US" dirty="0" smtClean="0"/>
              <a:t>.</a:t>
            </a:r>
          </a:p>
          <a:p>
            <a:r>
              <a:rPr lang="en-US" dirty="0" smtClean="0"/>
              <a:t>Homework has been set for </a:t>
            </a:r>
            <a:r>
              <a:rPr lang="en-US" dirty="0" err="1" smtClean="0"/>
              <a:t>Soundcheck</a:t>
            </a:r>
            <a:r>
              <a:rPr lang="en-US" dirty="0" smtClean="0"/>
              <a:t> this term, with 5 games per session. This needs to be completed before children can access Garage or Studio.</a:t>
            </a:r>
            <a:endParaRPr lang="en-US" dirty="0"/>
          </a:p>
        </p:txBody>
      </p:sp>
      <p:pic>
        <p:nvPicPr>
          <p:cNvPr id="4" name="Picture 3"/>
          <p:cNvPicPr>
            <a:picLocks noChangeAspect="1"/>
          </p:cNvPicPr>
          <p:nvPr/>
        </p:nvPicPr>
        <p:blipFill>
          <a:blip r:embed="rId2"/>
          <a:stretch>
            <a:fillRect/>
          </a:stretch>
        </p:blipFill>
        <p:spPr>
          <a:xfrm>
            <a:off x="1115053" y="3906051"/>
            <a:ext cx="8072204" cy="2532456"/>
          </a:xfrm>
          <a:prstGeom prst="rect">
            <a:avLst/>
          </a:prstGeom>
        </p:spPr>
      </p:pic>
    </p:spTree>
    <p:extLst>
      <p:ext uri="{BB962C8B-B14F-4D97-AF65-F5344CB8AC3E}">
        <p14:creationId xmlns:p14="http://schemas.microsoft.com/office/powerpoint/2010/main" val="210989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monitoring progress</a:t>
            </a:r>
            <a:endParaRPr lang="en-GB" dirty="0"/>
          </a:p>
        </p:txBody>
      </p:sp>
      <p:pic>
        <p:nvPicPr>
          <p:cNvPr id="4" name="Picture 3"/>
          <p:cNvPicPr>
            <a:picLocks noChangeAspect="1"/>
          </p:cNvPicPr>
          <p:nvPr/>
        </p:nvPicPr>
        <p:blipFill>
          <a:blip r:embed="rId2"/>
          <a:stretch>
            <a:fillRect/>
          </a:stretch>
        </p:blipFill>
        <p:spPr>
          <a:xfrm>
            <a:off x="1060027" y="1741864"/>
            <a:ext cx="7831282" cy="4332029"/>
          </a:xfrm>
          <a:prstGeom prst="rect">
            <a:avLst/>
          </a:prstGeom>
        </p:spPr>
      </p:pic>
    </p:spTree>
    <p:extLst>
      <p:ext uri="{BB962C8B-B14F-4D97-AF65-F5344CB8AC3E}">
        <p14:creationId xmlns:p14="http://schemas.microsoft.com/office/powerpoint/2010/main" val="1289123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arrangements </a:t>
            </a:r>
            <a:endParaRPr lang="en-GB" dirty="0"/>
          </a:p>
        </p:txBody>
      </p:sp>
      <p:pic>
        <p:nvPicPr>
          <p:cNvPr id="4" name="Picture 3"/>
          <p:cNvPicPr>
            <a:picLocks noChangeAspect="1"/>
          </p:cNvPicPr>
          <p:nvPr/>
        </p:nvPicPr>
        <p:blipFill>
          <a:blip r:embed="rId2"/>
          <a:stretch>
            <a:fillRect/>
          </a:stretch>
        </p:blipFill>
        <p:spPr>
          <a:xfrm>
            <a:off x="788602" y="1546406"/>
            <a:ext cx="10514135" cy="4878001"/>
          </a:xfrm>
          <a:prstGeom prst="rect">
            <a:avLst/>
          </a:prstGeom>
        </p:spPr>
      </p:pic>
    </p:spTree>
    <p:extLst>
      <p:ext uri="{BB962C8B-B14F-4D97-AF65-F5344CB8AC3E}">
        <p14:creationId xmlns:p14="http://schemas.microsoft.com/office/powerpoint/2010/main" val="708278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22</TotalTime>
  <Words>301</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Year 4 Statutory Multiplication Check 2025</vt:lpstr>
      <vt:lpstr>Administering the test</vt:lpstr>
      <vt:lpstr>Administering practice tests: April 2025</vt:lpstr>
      <vt:lpstr>How the check looks</vt:lpstr>
      <vt:lpstr>Practicing at home and in school</vt:lpstr>
      <vt:lpstr>Results/ monitoring progress</vt:lpstr>
      <vt:lpstr>Access arrangements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 Statutory Multiplication Check</dc:title>
  <dc:creator>Rachel Harris</dc:creator>
  <cp:lastModifiedBy>Gemma Ackroyd</cp:lastModifiedBy>
  <cp:revision>4</cp:revision>
  <dcterms:created xsi:type="dcterms:W3CDTF">2024-02-20T18:21:06Z</dcterms:created>
  <dcterms:modified xsi:type="dcterms:W3CDTF">2025-04-04T11:49:11Z</dcterms:modified>
</cp:coreProperties>
</file>