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0" r:id="rId2"/>
    <p:sldId id="301" r:id="rId3"/>
    <p:sldId id="273" r:id="rId4"/>
    <p:sldId id="275" r:id="rId5"/>
    <p:sldId id="276" r:id="rId6"/>
    <p:sldId id="302" r:id="rId7"/>
    <p:sldId id="278" r:id="rId8"/>
    <p:sldId id="279" r:id="rId9"/>
    <p:sldId id="280" r:id="rId10"/>
    <p:sldId id="281" r:id="rId11"/>
    <p:sldId id="282" r:id="rId12"/>
    <p:sldId id="283" r:id="rId13"/>
    <p:sldId id="284" r:id="rId14"/>
    <p:sldId id="285" r:id="rId15"/>
    <p:sldId id="303" r:id="rId16"/>
    <p:sldId id="288" r:id="rId17"/>
    <p:sldId id="290" r:id="rId18"/>
    <p:sldId id="304" r:id="rId19"/>
    <p:sldId id="292" r:id="rId20"/>
    <p:sldId id="291" r:id="rId21"/>
    <p:sldId id="293" r:id="rId22"/>
    <p:sldId id="294" r:id="rId23"/>
    <p:sldId id="295" r:id="rId24"/>
    <p:sldId id="296" r:id="rId25"/>
    <p:sldId id="297" r:id="rId26"/>
    <p:sldId id="298" r:id="rId27"/>
    <p:sldId id="299" r:id="rId28"/>
    <p:sldId id="305" r:id="rId29"/>
    <p:sldId id="30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326" autoAdjust="0"/>
  </p:normalViewPr>
  <p:slideViewPr>
    <p:cSldViewPr snapToGrid="0">
      <p:cViewPr varScale="1">
        <p:scale>
          <a:sx n="115" d="100"/>
          <a:sy n="115" d="100"/>
        </p:scale>
        <p:origin x="4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2E2DEC-6FBE-4392-8C9A-8796079F4E98}" type="datetimeFigureOut">
              <a:rPr lang="en-GB" smtClean="0"/>
              <a:t>01/04/2025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BD5981-B975-474C-A921-FCB56F11B017}" type="slidenum">
              <a:rPr lang="en-GB" smtClean="0"/>
              <a:t>‹#›</a:t>
            </a:fld>
            <a:endParaRPr lang="en-GB"/>
          </a:p>
        </p:txBody>
      </p:sp>
    </p:spTree>
    <p:extLst>
      <p:ext uri="{BB962C8B-B14F-4D97-AF65-F5344CB8AC3E}">
        <p14:creationId xmlns:p14="http://schemas.microsoft.com/office/powerpoint/2010/main" val="2312122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BD5981-B975-474C-A921-FCB56F11B017}" type="slidenum">
              <a:rPr lang="en-GB" smtClean="0"/>
              <a:t>1</a:t>
            </a:fld>
            <a:endParaRPr lang="en-GB"/>
          </a:p>
        </p:txBody>
      </p:sp>
    </p:spTree>
    <p:extLst>
      <p:ext uri="{BB962C8B-B14F-4D97-AF65-F5344CB8AC3E}">
        <p14:creationId xmlns:p14="http://schemas.microsoft.com/office/powerpoint/2010/main" val="1839214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BD5981-B975-474C-A921-FCB56F11B017}" type="slidenum">
              <a:rPr lang="en-GB" smtClean="0"/>
              <a:t>10</a:t>
            </a:fld>
            <a:endParaRPr lang="en-GB"/>
          </a:p>
        </p:txBody>
      </p:sp>
    </p:spTree>
    <p:extLst>
      <p:ext uri="{BB962C8B-B14F-4D97-AF65-F5344CB8AC3E}">
        <p14:creationId xmlns:p14="http://schemas.microsoft.com/office/powerpoint/2010/main" val="1253630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GB" dirty="0" smtClean="0"/>
              <a:t>Question styles include: </a:t>
            </a:r>
          </a:p>
          <a:p>
            <a:pPr marL="457200" indent="-298450">
              <a:buFontTx/>
              <a:buChar char="-"/>
            </a:pPr>
            <a:r>
              <a:rPr lang="en-GB" dirty="0" smtClean="0"/>
              <a:t>Multiple choice questions</a:t>
            </a:r>
          </a:p>
          <a:p>
            <a:pPr marL="457200" indent="-298450">
              <a:buFontTx/>
              <a:buChar char="-"/>
            </a:pPr>
            <a:r>
              <a:rPr lang="en-GB" dirty="0" smtClean="0"/>
              <a:t>One-word answers</a:t>
            </a:r>
          </a:p>
          <a:p>
            <a:pPr marL="457200" indent="-298450">
              <a:buFontTx/>
              <a:buChar char="-"/>
            </a:pPr>
            <a:r>
              <a:rPr lang="en-GB" dirty="0" smtClean="0"/>
              <a:t>Short answer questions</a:t>
            </a:r>
          </a:p>
          <a:p>
            <a:pPr marL="457200" indent="-298450">
              <a:buFontTx/>
              <a:buChar char="-"/>
            </a:pPr>
            <a:r>
              <a:rPr lang="en-GB" dirty="0" smtClean="0"/>
              <a:t>Multiple mark (long answer) questions</a:t>
            </a:r>
          </a:p>
          <a:p>
            <a:endParaRPr lang="en-GB" dirty="0"/>
          </a:p>
        </p:txBody>
      </p:sp>
      <p:sp>
        <p:nvSpPr>
          <p:cNvPr id="4" name="Slide Number Placeholder 3"/>
          <p:cNvSpPr>
            <a:spLocks noGrp="1"/>
          </p:cNvSpPr>
          <p:nvPr>
            <p:ph type="sldNum" sz="quarter" idx="10"/>
          </p:nvPr>
        </p:nvSpPr>
        <p:spPr/>
        <p:txBody>
          <a:bodyPr/>
          <a:lstStyle/>
          <a:p>
            <a:fld id="{D9BD5981-B975-474C-A921-FCB56F11B017}" type="slidenum">
              <a:rPr lang="en-GB" smtClean="0"/>
              <a:t>11</a:t>
            </a:fld>
            <a:endParaRPr lang="en-GB"/>
          </a:p>
        </p:txBody>
      </p:sp>
    </p:spTree>
    <p:extLst>
      <p:ext uri="{BB962C8B-B14F-4D97-AF65-F5344CB8AC3E}">
        <p14:creationId xmlns:p14="http://schemas.microsoft.com/office/powerpoint/2010/main" val="4249453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GB" dirty="0" smtClean="0"/>
              <a:t>Question styles include: </a:t>
            </a:r>
          </a:p>
          <a:p>
            <a:pPr marL="457200" indent="-298450">
              <a:buFontTx/>
              <a:buChar char="-"/>
            </a:pPr>
            <a:r>
              <a:rPr lang="en-GB" dirty="0" smtClean="0"/>
              <a:t>Multiple choice questions</a:t>
            </a:r>
          </a:p>
          <a:p>
            <a:pPr marL="457200" indent="-298450">
              <a:buFontTx/>
              <a:buChar char="-"/>
            </a:pPr>
            <a:r>
              <a:rPr lang="en-GB" dirty="0" smtClean="0"/>
              <a:t>One-word answers</a:t>
            </a:r>
          </a:p>
          <a:p>
            <a:pPr marL="457200" indent="-298450">
              <a:buFontTx/>
              <a:buChar char="-"/>
            </a:pPr>
            <a:r>
              <a:rPr lang="en-GB" dirty="0" smtClean="0"/>
              <a:t>Short answer questions</a:t>
            </a:r>
          </a:p>
          <a:p>
            <a:pPr marL="457200" indent="-298450">
              <a:buFontTx/>
              <a:buChar char="-"/>
            </a:pPr>
            <a:r>
              <a:rPr lang="en-GB" dirty="0" smtClean="0"/>
              <a:t>Multiple mark (long answer) questions</a:t>
            </a:r>
          </a:p>
          <a:p>
            <a:endParaRPr lang="en-GB" dirty="0"/>
          </a:p>
        </p:txBody>
      </p:sp>
      <p:sp>
        <p:nvSpPr>
          <p:cNvPr id="4" name="Slide Number Placeholder 3"/>
          <p:cNvSpPr>
            <a:spLocks noGrp="1"/>
          </p:cNvSpPr>
          <p:nvPr>
            <p:ph type="sldNum" sz="quarter" idx="10"/>
          </p:nvPr>
        </p:nvSpPr>
        <p:spPr/>
        <p:txBody>
          <a:bodyPr/>
          <a:lstStyle/>
          <a:p>
            <a:fld id="{D9BD5981-B975-474C-A921-FCB56F11B017}" type="slidenum">
              <a:rPr lang="en-GB" smtClean="0"/>
              <a:t>12</a:t>
            </a:fld>
            <a:endParaRPr lang="en-GB"/>
          </a:p>
        </p:txBody>
      </p:sp>
    </p:spTree>
    <p:extLst>
      <p:ext uri="{BB962C8B-B14F-4D97-AF65-F5344CB8AC3E}">
        <p14:creationId xmlns:p14="http://schemas.microsoft.com/office/powerpoint/2010/main" val="688535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GB" dirty="0" smtClean="0"/>
              <a:t>Question styles include: </a:t>
            </a:r>
          </a:p>
          <a:p>
            <a:pPr marL="457200" indent="-298450">
              <a:buFontTx/>
              <a:buChar char="-"/>
            </a:pPr>
            <a:r>
              <a:rPr lang="en-GB" dirty="0" smtClean="0"/>
              <a:t>Multiple choice questions</a:t>
            </a:r>
          </a:p>
          <a:p>
            <a:pPr marL="457200" indent="-298450">
              <a:buFontTx/>
              <a:buChar char="-"/>
            </a:pPr>
            <a:r>
              <a:rPr lang="en-GB" dirty="0" smtClean="0"/>
              <a:t>One-word answers</a:t>
            </a:r>
          </a:p>
          <a:p>
            <a:pPr marL="457200" indent="-298450">
              <a:buFontTx/>
              <a:buChar char="-"/>
            </a:pPr>
            <a:r>
              <a:rPr lang="en-GB" dirty="0" smtClean="0"/>
              <a:t>Short answer questions</a:t>
            </a:r>
          </a:p>
          <a:p>
            <a:pPr marL="457200" indent="-298450">
              <a:buFontTx/>
              <a:buChar char="-"/>
            </a:pPr>
            <a:r>
              <a:rPr lang="en-GB" dirty="0" smtClean="0"/>
              <a:t>Multiple mark (long answer) questions</a:t>
            </a:r>
          </a:p>
          <a:p>
            <a:endParaRPr lang="en-GB" dirty="0"/>
          </a:p>
        </p:txBody>
      </p:sp>
      <p:sp>
        <p:nvSpPr>
          <p:cNvPr id="4" name="Slide Number Placeholder 3"/>
          <p:cNvSpPr>
            <a:spLocks noGrp="1"/>
          </p:cNvSpPr>
          <p:nvPr>
            <p:ph type="sldNum" sz="quarter" idx="10"/>
          </p:nvPr>
        </p:nvSpPr>
        <p:spPr/>
        <p:txBody>
          <a:bodyPr/>
          <a:lstStyle/>
          <a:p>
            <a:fld id="{D9BD5981-B975-474C-A921-FCB56F11B017}" type="slidenum">
              <a:rPr lang="en-GB" smtClean="0"/>
              <a:t>13</a:t>
            </a:fld>
            <a:endParaRPr lang="en-GB"/>
          </a:p>
        </p:txBody>
      </p:sp>
    </p:spTree>
    <p:extLst>
      <p:ext uri="{BB962C8B-B14F-4D97-AF65-F5344CB8AC3E}">
        <p14:creationId xmlns:p14="http://schemas.microsoft.com/office/powerpoint/2010/main" val="3625220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GB" dirty="0" smtClean="0"/>
              <a:t>Question styles include: </a:t>
            </a:r>
          </a:p>
          <a:p>
            <a:pPr marL="457200" indent="-298450">
              <a:buFontTx/>
              <a:buChar char="-"/>
            </a:pPr>
            <a:r>
              <a:rPr lang="en-GB" dirty="0" smtClean="0"/>
              <a:t>Multiple choice questions</a:t>
            </a:r>
          </a:p>
          <a:p>
            <a:pPr marL="457200" indent="-298450">
              <a:buFontTx/>
              <a:buChar char="-"/>
            </a:pPr>
            <a:r>
              <a:rPr lang="en-GB" dirty="0" smtClean="0"/>
              <a:t>One-word answers</a:t>
            </a:r>
          </a:p>
          <a:p>
            <a:pPr marL="457200" indent="-298450">
              <a:buFontTx/>
              <a:buChar char="-"/>
            </a:pPr>
            <a:r>
              <a:rPr lang="en-GB" dirty="0" smtClean="0"/>
              <a:t>Short answer questions</a:t>
            </a:r>
          </a:p>
          <a:p>
            <a:pPr marL="457200" indent="-298450">
              <a:buFontTx/>
              <a:buChar char="-"/>
            </a:pPr>
            <a:r>
              <a:rPr lang="en-GB" dirty="0" smtClean="0"/>
              <a:t>Multiple mark (long answer) questions</a:t>
            </a:r>
          </a:p>
          <a:p>
            <a:endParaRPr lang="en-GB" dirty="0"/>
          </a:p>
        </p:txBody>
      </p:sp>
      <p:sp>
        <p:nvSpPr>
          <p:cNvPr id="4" name="Slide Number Placeholder 3"/>
          <p:cNvSpPr>
            <a:spLocks noGrp="1"/>
          </p:cNvSpPr>
          <p:nvPr>
            <p:ph type="sldNum" sz="quarter" idx="10"/>
          </p:nvPr>
        </p:nvSpPr>
        <p:spPr/>
        <p:txBody>
          <a:bodyPr/>
          <a:lstStyle/>
          <a:p>
            <a:fld id="{D9BD5981-B975-474C-A921-FCB56F11B017}" type="slidenum">
              <a:rPr lang="en-GB" smtClean="0"/>
              <a:t>14</a:t>
            </a:fld>
            <a:endParaRPr lang="en-GB"/>
          </a:p>
        </p:txBody>
      </p:sp>
    </p:spTree>
    <p:extLst>
      <p:ext uri="{BB962C8B-B14F-4D97-AF65-F5344CB8AC3E}">
        <p14:creationId xmlns:p14="http://schemas.microsoft.com/office/powerpoint/2010/main" val="3423020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GB" dirty="0" smtClean="0"/>
              <a:t>Question styles include: </a:t>
            </a:r>
          </a:p>
          <a:p>
            <a:pPr marL="457200" indent="-298450">
              <a:buFontTx/>
              <a:buChar char="-"/>
            </a:pPr>
            <a:r>
              <a:rPr lang="en-GB" dirty="0" smtClean="0"/>
              <a:t>Multiple choice questions</a:t>
            </a:r>
          </a:p>
          <a:p>
            <a:pPr marL="457200" indent="-298450">
              <a:buFontTx/>
              <a:buChar char="-"/>
            </a:pPr>
            <a:r>
              <a:rPr lang="en-GB" dirty="0" smtClean="0"/>
              <a:t>One-word answers</a:t>
            </a:r>
          </a:p>
          <a:p>
            <a:pPr marL="457200" indent="-298450">
              <a:buFontTx/>
              <a:buChar char="-"/>
            </a:pPr>
            <a:r>
              <a:rPr lang="en-GB" dirty="0" smtClean="0"/>
              <a:t>Short answer questions</a:t>
            </a:r>
          </a:p>
          <a:p>
            <a:pPr marL="457200" indent="-298450">
              <a:buFontTx/>
              <a:buChar char="-"/>
            </a:pPr>
            <a:r>
              <a:rPr lang="en-GB" dirty="0" smtClean="0"/>
              <a:t>Multiple mark (long answer) questions</a:t>
            </a:r>
          </a:p>
          <a:p>
            <a:endParaRPr lang="en-GB" dirty="0"/>
          </a:p>
        </p:txBody>
      </p:sp>
      <p:sp>
        <p:nvSpPr>
          <p:cNvPr id="4" name="Slide Number Placeholder 3"/>
          <p:cNvSpPr>
            <a:spLocks noGrp="1"/>
          </p:cNvSpPr>
          <p:nvPr>
            <p:ph type="sldNum" sz="quarter" idx="10"/>
          </p:nvPr>
        </p:nvSpPr>
        <p:spPr/>
        <p:txBody>
          <a:bodyPr/>
          <a:lstStyle/>
          <a:p>
            <a:fld id="{D9BD5981-B975-474C-A921-FCB56F11B017}" type="slidenum">
              <a:rPr lang="en-GB" smtClean="0"/>
              <a:t>16</a:t>
            </a:fld>
            <a:endParaRPr lang="en-GB"/>
          </a:p>
        </p:txBody>
      </p:sp>
    </p:spTree>
    <p:extLst>
      <p:ext uri="{BB962C8B-B14F-4D97-AF65-F5344CB8AC3E}">
        <p14:creationId xmlns:p14="http://schemas.microsoft.com/office/powerpoint/2010/main" val="983972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GB" dirty="0" smtClean="0"/>
              <a:t>Question styles include: </a:t>
            </a:r>
          </a:p>
          <a:p>
            <a:pPr marL="457200" indent="-298450">
              <a:buFontTx/>
              <a:buChar char="-"/>
            </a:pPr>
            <a:r>
              <a:rPr lang="en-GB" dirty="0" smtClean="0"/>
              <a:t>Multiple choice questions</a:t>
            </a:r>
          </a:p>
          <a:p>
            <a:pPr marL="457200" indent="-298450">
              <a:buFontTx/>
              <a:buChar char="-"/>
            </a:pPr>
            <a:r>
              <a:rPr lang="en-GB" dirty="0" smtClean="0"/>
              <a:t>One-word answers</a:t>
            </a:r>
          </a:p>
          <a:p>
            <a:pPr marL="457200" indent="-298450">
              <a:buFontTx/>
              <a:buChar char="-"/>
            </a:pPr>
            <a:r>
              <a:rPr lang="en-GB" dirty="0" smtClean="0"/>
              <a:t>Short answer questions</a:t>
            </a:r>
          </a:p>
          <a:p>
            <a:pPr marL="457200" indent="-298450">
              <a:buFontTx/>
              <a:buChar char="-"/>
            </a:pPr>
            <a:r>
              <a:rPr lang="en-GB" dirty="0" smtClean="0"/>
              <a:t>Multiple mark (long answer) questions</a:t>
            </a:r>
          </a:p>
          <a:p>
            <a:endParaRPr lang="en-GB" dirty="0"/>
          </a:p>
        </p:txBody>
      </p:sp>
      <p:sp>
        <p:nvSpPr>
          <p:cNvPr id="4" name="Slide Number Placeholder 3"/>
          <p:cNvSpPr>
            <a:spLocks noGrp="1"/>
          </p:cNvSpPr>
          <p:nvPr>
            <p:ph type="sldNum" sz="quarter" idx="10"/>
          </p:nvPr>
        </p:nvSpPr>
        <p:spPr/>
        <p:txBody>
          <a:bodyPr/>
          <a:lstStyle/>
          <a:p>
            <a:fld id="{D9BD5981-B975-474C-A921-FCB56F11B017}" type="slidenum">
              <a:rPr lang="en-GB" smtClean="0"/>
              <a:t>17</a:t>
            </a:fld>
            <a:endParaRPr lang="en-GB"/>
          </a:p>
        </p:txBody>
      </p:sp>
    </p:spTree>
    <p:extLst>
      <p:ext uri="{BB962C8B-B14F-4D97-AF65-F5344CB8AC3E}">
        <p14:creationId xmlns:p14="http://schemas.microsoft.com/office/powerpoint/2010/main" val="1457327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1342154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GB" dirty="0" smtClean="0"/>
              <a:t>Question styles include: </a:t>
            </a:r>
          </a:p>
          <a:p>
            <a:pPr marL="457200" indent="-298450">
              <a:buFontTx/>
              <a:buChar char="-"/>
            </a:pPr>
            <a:r>
              <a:rPr lang="en-GB" dirty="0" smtClean="0"/>
              <a:t>Multiple choice questions</a:t>
            </a:r>
          </a:p>
          <a:p>
            <a:pPr marL="457200" indent="-298450">
              <a:buFontTx/>
              <a:buChar char="-"/>
            </a:pPr>
            <a:r>
              <a:rPr lang="en-GB" dirty="0" smtClean="0"/>
              <a:t>One-word answers</a:t>
            </a:r>
          </a:p>
          <a:p>
            <a:pPr marL="457200" indent="-298450">
              <a:buFontTx/>
              <a:buChar char="-"/>
            </a:pPr>
            <a:r>
              <a:rPr lang="en-GB" dirty="0" smtClean="0"/>
              <a:t>Short answer questions</a:t>
            </a:r>
          </a:p>
          <a:p>
            <a:pPr marL="457200" indent="-298450">
              <a:buFontTx/>
              <a:buChar char="-"/>
            </a:pPr>
            <a:r>
              <a:rPr lang="en-GB" dirty="0" smtClean="0"/>
              <a:t>Multiple mark (long answer) questions</a:t>
            </a:r>
          </a:p>
          <a:p>
            <a:endParaRPr lang="en-GB" dirty="0"/>
          </a:p>
        </p:txBody>
      </p:sp>
      <p:sp>
        <p:nvSpPr>
          <p:cNvPr id="4" name="Slide Number Placeholder 3"/>
          <p:cNvSpPr>
            <a:spLocks noGrp="1"/>
          </p:cNvSpPr>
          <p:nvPr>
            <p:ph type="sldNum" sz="quarter" idx="10"/>
          </p:nvPr>
        </p:nvSpPr>
        <p:spPr/>
        <p:txBody>
          <a:bodyPr/>
          <a:lstStyle/>
          <a:p>
            <a:fld id="{D9BD5981-B975-474C-A921-FCB56F11B017}" type="slidenum">
              <a:rPr lang="en-GB" smtClean="0"/>
              <a:t>19</a:t>
            </a:fld>
            <a:endParaRPr lang="en-GB"/>
          </a:p>
        </p:txBody>
      </p:sp>
    </p:spTree>
    <p:extLst>
      <p:ext uri="{BB962C8B-B14F-4D97-AF65-F5344CB8AC3E}">
        <p14:creationId xmlns:p14="http://schemas.microsoft.com/office/powerpoint/2010/main" val="1087582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GB" dirty="0" smtClean="0"/>
              <a:t>Question styles include: </a:t>
            </a:r>
          </a:p>
          <a:p>
            <a:pPr marL="457200" indent="-298450">
              <a:buFontTx/>
              <a:buChar char="-"/>
            </a:pPr>
            <a:r>
              <a:rPr lang="en-GB" dirty="0" smtClean="0"/>
              <a:t>Multiple choice questions</a:t>
            </a:r>
          </a:p>
          <a:p>
            <a:pPr marL="457200" indent="-298450">
              <a:buFontTx/>
              <a:buChar char="-"/>
            </a:pPr>
            <a:r>
              <a:rPr lang="en-GB" dirty="0" smtClean="0"/>
              <a:t>One-word answers</a:t>
            </a:r>
          </a:p>
          <a:p>
            <a:pPr marL="457200" indent="-298450">
              <a:buFontTx/>
              <a:buChar char="-"/>
            </a:pPr>
            <a:r>
              <a:rPr lang="en-GB" dirty="0" smtClean="0"/>
              <a:t>Short answer questions</a:t>
            </a:r>
          </a:p>
          <a:p>
            <a:pPr marL="457200" indent="-298450">
              <a:buFontTx/>
              <a:buChar char="-"/>
            </a:pPr>
            <a:r>
              <a:rPr lang="en-GB" dirty="0" smtClean="0"/>
              <a:t>Multiple mark (long answer) questions</a:t>
            </a:r>
          </a:p>
          <a:p>
            <a:endParaRPr lang="en-GB" dirty="0"/>
          </a:p>
        </p:txBody>
      </p:sp>
      <p:sp>
        <p:nvSpPr>
          <p:cNvPr id="4" name="Slide Number Placeholder 3"/>
          <p:cNvSpPr>
            <a:spLocks noGrp="1"/>
          </p:cNvSpPr>
          <p:nvPr>
            <p:ph type="sldNum" sz="quarter" idx="10"/>
          </p:nvPr>
        </p:nvSpPr>
        <p:spPr/>
        <p:txBody>
          <a:bodyPr/>
          <a:lstStyle/>
          <a:p>
            <a:fld id="{D9BD5981-B975-474C-A921-FCB56F11B017}" type="slidenum">
              <a:rPr lang="en-GB" smtClean="0"/>
              <a:t>20</a:t>
            </a:fld>
            <a:endParaRPr lang="en-GB"/>
          </a:p>
        </p:txBody>
      </p:sp>
    </p:spTree>
    <p:extLst>
      <p:ext uri="{BB962C8B-B14F-4D97-AF65-F5344CB8AC3E}">
        <p14:creationId xmlns:p14="http://schemas.microsoft.com/office/powerpoint/2010/main" val="22229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556954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GB" dirty="0" smtClean="0"/>
              <a:t>Question styles include: </a:t>
            </a:r>
          </a:p>
          <a:p>
            <a:pPr marL="457200" indent="-298450">
              <a:buFontTx/>
              <a:buChar char="-"/>
            </a:pPr>
            <a:r>
              <a:rPr lang="en-GB" dirty="0" smtClean="0"/>
              <a:t>Multiple choice questions</a:t>
            </a:r>
          </a:p>
          <a:p>
            <a:pPr marL="457200" indent="-298450">
              <a:buFontTx/>
              <a:buChar char="-"/>
            </a:pPr>
            <a:r>
              <a:rPr lang="en-GB" dirty="0" smtClean="0"/>
              <a:t>One-word answers</a:t>
            </a:r>
          </a:p>
          <a:p>
            <a:pPr marL="457200" indent="-298450">
              <a:buFontTx/>
              <a:buChar char="-"/>
            </a:pPr>
            <a:r>
              <a:rPr lang="en-GB" dirty="0" smtClean="0"/>
              <a:t>Short answer questions</a:t>
            </a:r>
          </a:p>
          <a:p>
            <a:pPr marL="457200" indent="-298450">
              <a:buFontTx/>
              <a:buChar char="-"/>
            </a:pPr>
            <a:r>
              <a:rPr lang="en-GB" dirty="0" smtClean="0"/>
              <a:t>Multiple mark (long answer) questions</a:t>
            </a:r>
          </a:p>
          <a:p>
            <a:endParaRPr lang="en-GB" dirty="0"/>
          </a:p>
        </p:txBody>
      </p:sp>
      <p:sp>
        <p:nvSpPr>
          <p:cNvPr id="4" name="Slide Number Placeholder 3"/>
          <p:cNvSpPr>
            <a:spLocks noGrp="1"/>
          </p:cNvSpPr>
          <p:nvPr>
            <p:ph type="sldNum" sz="quarter" idx="10"/>
          </p:nvPr>
        </p:nvSpPr>
        <p:spPr/>
        <p:txBody>
          <a:bodyPr/>
          <a:lstStyle/>
          <a:p>
            <a:fld id="{D9BD5981-B975-474C-A921-FCB56F11B017}" type="slidenum">
              <a:rPr lang="en-GB" smtClean="0"/>
              <a:t>21</a:t>
            </a:fld>
            <a:endParaRPr lang="en-GB"/>
          </a:p>
        </p:txBody>
      </p:sp>
    </p:spTree>
    <p:extLst>
      <p:ext uri="{BB962C8B-B14F-4D97-AF65-F5344CB8AC3E}">
        <p14:creationId xmlns:p14="http://schemas.microsoft.com/office/powerpoint/2010/main" val="1954271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BD5981-B975-474C-A921-FCB56F11B017}" type="slidenum">
              <a:rPr lang="en-GB" smtClean="0"/>
              <a:t>22</a:t>
            </a:fld>
            <a:endParaRPr lang="en-GB"/>
          </a:p>
        </p:txBody>
      </p:sp>
    </p:spTree>
    <p:extLst>
      <p:ext uri="{BB962C8B-B14F-4D97-AF65-F5344CB8AC3E}">
        <p14:creationId xmlns:p14="http://schemas.microsoft.com/office/powerpoint/2010/main" val="1938873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BD5981-B975-474C-A921-FCB56F11B017}" type="slidenum">
              <a:rPr lang="en-GB" smtClean="0"/>
              <a:t>23</a:t>
            </a:fld>
            <a:endParaRPr lang="en-GB"/>
          </a:p>
        </p:txBody>
      </p:sp>
    </p:spTree>
    <p:extLst>
      <p:ext uri="{BB962C8B-B14F-4D97-AF65-F5344CB8AC3E}">
        <p14:creationId xmlns:p14="http://schemas.microsoft.com/office/powerpoint/2010/main" val="352983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BD5981-B975-474C-A921-FCB56F11B017}" type="slidenum">
              <a:rPr lang="en-GB" smtClean="0"/>
              <a:t>24</a:t>
            </a:fld>
            <a:endParaRPr lang="en-GB"/>
          </a:p>
        </p:txBody>
      </p:sp>
    </p:spTree>
    <p:extLst>
      <p:ext uri="{BB962C8B-B14F-4D97-AF65-F5344CB8AC3E}">
        <p14:creationId xmlns:p14="http://schemas.microsoft.com/office/powerpoint/2010/main" val="1947838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BD5981-B975-474C-A921-FCB56F11B017}" type="slidenum">
              <a:rPr lang="en-GB" smtClean="0"/>
              <a:t>25</a:t>
            </a:fld>
            <a:endParaRPr lang="en-GB"/>
          </a:p>
        </p:txBody>
      </p:sp>
    </p:spTree>
    <p:extLst>
      <p:ext uri="{BB962C8B-B14F-4D97-AF65-F5344CB8AC3E}">
        <p14:creationId xmlns:p14="http://schemas.microsoft.com/office/powerpoint/2010/main" val="1944713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BD5981-B975-474C-A921-FCB56F11B017}" type="slidenum">
              <a:rPr lang="en-GB" smtClean="0"/>
              <a:t>26</a:t>
            </a:fld>
            <a:endParaRPr lang="en-GB"/>
          </a:p>
        </p:txBody>
      </p:sp>
    </p:spTree>
    <p:extLst>
      <p:ext uri="{BB962C8B-B14F-4D97-AF65-F5344CB8AC3E}">
        <p14:creationId xmlns:p14="http://schemas.microsoft.com/office/powerpoint/2010/main" val="2431847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BD5981-B975-474C-A921-FCB56F11B017}" type="slidenum">
              <a:rPr lang="en-GB" smtClean="0"/>
              <a:t>27</a:t>
            </a:fld>
            <a:endParaRPr lang="en-GB"/>
          </a:p>
        </p:txBody>
      </p:sp>
    </p:spTree>
    <p:extLst>
      <p:ext uri="{BB962C8B-B14F-4D97-AF65-F5344CB8AC3E}">
        <p14:creationId xmlns:p14="http://schemas.microsoft.com/office/powerpoint/2010/main" val="3753030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BD5981-B975-474C-A921-FCB56F11B017}" type="slidenum">
              <a:rPr lang="en-GB" smtClean="0"/>
              <a:t>28</a:t>
            </a:fld>
            <a:endParaRPr lang="en-GB"/>
          </a:p>
        </p:txBody>
      </p:sp>
    </p:spTree>
    <p:extLst>
      <p:ext uri="{BB962C8B-B14F-4D97-AF65-F5344CB8AC3E}">
        <p14:creationId xmlns:p14="http://schemas.microsoft.com/office/powerpoint/2010/main" val="37351105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BD5981-B975-474C-A921-FCB56F11B017}" type="slidenum">
              <a:rPr lang="en-GB" smtClean="0"/>
              <a:t>29</a:t>
            </a:fld>
            <a:endParaRPr lang="en-GB"/>
          </a:p>
        </p:txBody>
      </p:sp>
    </p:spTree>
    <p:extLst>
      <p:ext uri="{BB962C8B-B14F-4D97-AF65-F5344CB8AC3E}">
        <p14:creationId xmlns:p14="http://schemas.microsoft.com/office/powerpoint/2010/main" val="2564003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BD5981-B975-474C-A921-FCB56F11B017}" type="slidenum">
              <a:rPr lang="en-GB" smtClean="0"/>
              <a:t>3</a:t>
            </a:fld>
            <a:endParaRPr lang="en-GB"/>
          </a:p>
        </p:txBody>
      </p:sp>
    </p:spTree>
    <p:extLst>
      <p:ext uri="{BB962C8B-B14F-4D97-AF65-F5344CB8AC3E}">
        <p14:creationId xmlns:p14="http://schemas.microsoft.com/office/powerpoint/2010/main" val="700941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BD5981-B975-474C-A921-FCB56F11B017}" type="slidenum">
              <a:rPr lang="en-GB" smtClean="0"/>
              <a:t>4</a:t>
            </a:fld>
            <a:endParaRPr lang="en-GB"/>
          </a:p>
        </p:txBody>
      </p:sp>
    </p:spTree>
    <p:extLst>
      <p:ext uri="{BB962C8B-B14F-4D97-AF65-F5344CB8AC3E}">
        <p14:creationId xmlns:p14="http://schemas.microsoft.com/office/powerpoint/2010/main" val="2538688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GB" dirty="0" smtClean="0"/>
              <a:t>There is no separate test that would indicate a pupil is working above the national standard.</a:t>
            </a:r>
          </a:p>
          <a:p>
            <a:pPr marL="158750" indent="0">
              <a:buNone/>
            </a:pPr>
            <a:r>
              <a:rPr lang="en-GB" dirty="0" smtClean="0"/>
              <a:t>A scaled score of less than 99 would indicate a pupil is working below the national standard. </a:t>
            </a:r>
          </a:p>
          <a:p>
            <a:pPr marL="158750" indent="0">
              <a:buNone/>
            </a:pPr>
            <a:r>
              <a:rPr lang="en-GB" dirty="0" smtClean="0"/>
              <a:t>To have a scaled score, pupils must have a minimum raw score (determined each year). If the pupil does not achieve the minimum raw score, they have not demonstrated sufficient understanding of the KS2 curriculum in the subject. </a:t>
            </a:r>
          </a:p>
          <a:p>
            <a:endParaRPr lang="en-GB" dirty="0"/>
          </a:p>
        </p:txBody>
      </p:sp>
      <p:sp>
        <p:nvSpPr>
          <p:cNvPr id="4" name="Slide Number Placeholder 3"/>
          <p:cNvSpPr>
            <a:spLocks noGrp="1"/>
          </p:cNvSpPr>
          <p:nvPr>
            <p:ph type="sldNum" sz="quarter" idx="10"/>
          </p:nvPr>
        </p:nvSpPr>
        <p:spPr/>
        <p:txBody>
          <a:bodyPr/>
          <a:lstStyle/>
          <a:p>
            <a:fld id="{D9BD5981-B975-474C-A921-FCB56F11B017}" type="slidenum">
              <a:rPr lang="en-GB" smtClean="0"/>
              <a:t>5</a:t>
            </a:fld>
            <a:endParaRPr lang="en-GB"/>
          </a:p>
        </p:txBody>
      </p:sp>
    </p:spTree>
    <p:extLst>
      <p:ext uri="{BB962C8B-B14F-4D97-AF65-F5344CB8AC3E}">
        <p14:creationId xmlns:p14="http://schemas.microsoft.com/office/powerpoint/2010/main" val="1678497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55472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BD5981-B975-474C-A921-FCB56F11B017}" type="slidenum">
              <a:rPr lang="en-GB" smtClean="0"/>
              <a:t>7</a:t>
            </a:fld>
            <a:endParaRPr lang="en-GB"/>
          </a:p>
        </p:txBody>
      </p:sp>
    </p:spTree>
    <p:extLst>
      <p:ext uri="{BB962C8B-B14F-4D97-AF65-F5344CB8AC3E}">
        <p14:creationId xmlns:p14="http://schemas.microsoft.com/office/powerpoint/2010/main" val="292482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BD5981-B975-474C-A921-FCB56F11B017}" type="slidenum">
              <a:rPr lang="en-GB" smtClean="0"/>
              <a:t>8</a:t>
            </a:fld>
            <a:endParaRPr lang="en-GB"/>
          </a:p>
        </p:txBody>
      </p:sp>
    </p:spTree>
    <p:extLst>
      <p:ext uri="{BB962C8B-B14F-4D97-AF65-F5344CB8AC3E}">
        <p14:creationId xmlns:p14="http://schemas.microsoft.com/office/powerpoint/2010/main" val="221701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BD5981-B975-474C-A921-FCB56F11B017}" type="slidenum">
              <a:rPr lang="en-GB" smtClean="0"/>
              <a:t>9</a:t>
            </a:fld>
            <a:endParaRPr lang="en-GB"/>
          </a:p>
        </p:txBody>
      </p:sp>
    </p:spTree>
    <p:extLst>
      <p:ext uri="{BB962C8B-B14F-4D97-AF65-F5344CB8AC3E}">
        <p14:creationId xmlns:p14="http://schemas.microsoft.com/office/powerpoint/2010/main" val="3891484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A5315E7-AB90-4F35-8671-DB056D8A4B24}" type="datetimeFigureOut">
              <a:rPr lang="en-GB" smtClean="0"/>
              <a:t>01/04/2025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94E3A-7037-497F-B02E-99E269813CF5}" type="slidenum">
              <a:rPr lang="en-GB" smtClean="0"/>
              <a:t>‹#›</a:t>
            </a:fld>
            <a:endParaRPr lang="en-GB"/>
          </a:p>
        </p:txBody>
      </p:sp>
    </p:spTree>
    <p:extLst>
      <p:ext uri="{BB962C8B-B14F-4D97-AF65-F5344CB8AC3E}">
        <p14:creationId xmlns:p14="http://schemas.microsoft.com/office/powerpoint/2010/main" val="4066624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5315E7-AB90-4F35-8671-DB056D8A4B24}" type="datetimeFigureOut">
              <a:rPr lang="en-GB" smtClean="0"/>
              <a:t>01/04/2025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94E3A-7037-497F-B02E-99E269813CF5}" type="slidenum">
              <a:rPr lang="en-GB" smtClean="0"/>
              <a:t>‹#›</a:t>
            </a:fld>
            <a:endParaRPr lang="en-GB"/>
          </a:p>
        </p:txBody>
      </p:sp>
    </p:spTree>
    <p:extLst>
      <p:ext uri="{BB962C8B-B14F-4D97-AF65-F5344CB8AC3E}">
        <p14:creationId xmlns:p14="http://schemas.microsoft.com/office/powerpoint/2010/main" val="3399631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5315E7-AB90-4F35-8671-DB056D8A4B24}" type="datetimeFigureOut">
              <a:rPr lang="en-GB" smtClean="0"/>
              <a:t>01/04/2025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94E3A-7037-497F-B02E-99E269813CF5}" type="slidenum">
              <a:rPr lang="en-GB" smtClean="0"/>
              <a:t>‹#›</a:t>
            </a:fld>
            <a:endParaRPr lang="en-GB"/>
          </a:p>
        </p:txBody>
      </p:sp>
    </p:spTree>
    <p:extLst>
      <p:ext uri="{BB962C8B-B14F-4D97-AF65-F5344CB8AC3E}">
        <p14:creationId xmlns:p14="http://schemas.microsoft.com/office/powerpoint/2010/main" val="642138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90467" y="276334"/>
            <a:ext cx="11360800" cy="579701"/>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4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415600" y="985737"/>
            <a:ext cx="11360800" cy="5106097"/>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Font typeface="Nunito"/>
              <a:buChar char="●"/>
              <a:defRPr sz="2133">
                <a:solidFill>
                  <a:schemeClr val="tx1"/>
                </a:solidFill>
                <a:latin typeface="+mn-lt"/>
                <a:ea typeface="Nunito"/>
                <a:cs typeface="Nunito"/>
                <a:sym typeface="Nunito"/>
              </a:defRPr>
            </a:lvl1pPr>
            <a:lvl2pPr marL="1219170" lvl="1" indent="-423323" rtl="0">
              <a:spcBef>
                <a:spcPts val="2133"/>
              </a:spcBef>
              <a:spcAft>
                <a:spcPts val="0"/>
              </a:spcAft>
              <a:buSzPts val="1400"/>
              <a:buFont typeface="Nunito"/>
              <a:buChar char="○"/>
              <a:defRPr>
                <a:latin typeface="Nunito"/>
                <a:ea typeface="Nunito"/>
                <a:cs typeface="Nunito"/>
                <a:sym typeface="Nunito"/>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Font typeface="Nunito"/>
              <a:buChar char="●"/>
              <a:defRPr>
                <a:latin typeface="Nunito"/>
                <a:ea typeface="Nunito"/>
                <a:cs typeface="Nunito"/>
                <a:sym typeface="Nunito"/>
              </a:defRPr>
            </a:lvl4pPr>
            <a:lvl5pPr marL="3047924" lvl="4" indent="-423323" rtl="0">
              <a:spcBef>
                <a:spcPts val="2133"/>
              </a:spcBef>
              <a:spcAft>
                <a:spcPts val="0"/>
              </a:spcAft>
              <a:buSzPts val="1400"/>
              <a:buFont typeface="Nunito"/>
              <a:buChar char="○"/>
              <a:defRPr>
                <a:latin typeface="Nunito"/>
                <a:ea typeface="Nunito"/>
                <a:cs typeface="Nunito"/>
                <a:sym typeface="Nunito"/>
              </a:defRPr>
            </a:lvl5pPr>
            <a:lvl6pPr marL="3657509" lvl="5" indent="-423323" rtl="0">
              <a:spcBef>
                <a:spcPts val="2133"/>
              </a:spcBef>
              <a:spcAft>
                <a:spcPts val="0"/>
              </a:spcAft>
              <a:buSzPts val="1400"/>
              <a:buFont typeface="Nunito"/>
              <a:buChar char="■"/>
              <a:defRPr>
                <a:latin typeface="Nunito"/>
                <a:ea typeface="Nunito"/>
                <a:cs typeface="Nunito"/>
                <a:sym typeface="Nunito"/>
              </a:defRPr>
            </a:lvl6pPr>
            <a:lvl7pPr marL="4267093" lvl="6" indent="-423323" rtl="0">
              <a:spcBef>
                <a:spcPts val="2133"/>
              </a:spcBef>
              <a:spcAft>
                <a:spcPts val="0"/>
              </a:spcAft>
              <a:buSzPts val="1400"/>
              <a:buFont typeface="Nunito"/>
              <a:buChar char="●"/>
              <a:defRPr>
                <a:latin typeface="Nunito"/>
                <a:ea typeface="Nunito"/>
                <a:cs typeface="Nunito"/>
                <a:sym typeface="Nunito"/>
              </a:defRPr>
            </a:lvl7pPr>
            <a:lvl8pPr marL="4876678" lvl="7" indent="-423323" rtl="0">
              <a:spcBef>
                <a:spcPts val="2133"/>
              </a:spcBef>
              <a:spcAft>
                <a:spcPts val="0"/>
              </a:spcAft>
              <a:buSzPts val="1400"/>
              <a:buFont typeface="Nunito"/>
              <a:buChar char="○"/>
              <a:defRPr>
                <a:latin typeface="Nunito"/>
                <a:ea typeface="Nunito"/>
                <a:cs typeface="Nunito"/>
                <a:sym typeface="Nunito"/>
              </a:defRPr>
            </a:lvl8pPr>
            <a:lvl9pPr marL="5486263" lvl="8" indent="-423323" rtl="0">
              <a:spcBef>
                <a:spcPts val="2133"/>
              </a:spcBef>
              <a:spcAft>
                <a:spcPts val="2133"/>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1" y="5932400"/>
            <a:ext cx="2159116" cy="925600"/>
          </a:xfrm>
          <a:prstGeom prst="rect">
            <a:avLst/>
          </a:prstGeom>
          <a:noFill/>
          <a:ln>
            <a:noFill/>
          </a:ln>
        </p:spPr>
      </p:pic>
    </p:spTree>
    <p:extLst>
      <p:ext uri="{BB962C8B-B14F-4D97-AF65-F5344CB8AC3E}">
        <p14:creationId xmlns:p14="http://schemas.microsoft.com/office/powerpoint/2010/main" val="2410236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5315E7-AB90-4F35-8671-DB056D8A4B24}" type="datetimeFigureOut">
              <a:rPr lang="en-GB" smtClean="0"/>
              <a:t>01/04/2025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94E3A-7037-497F-B02E-99E269813CF5}" type="slidenum">
              <a:rPr lang="en-GB" smtClean="0"/>
              <a:t>‹#›</a:t>
            </a:fld>
            <a:endParaRPr lang="en-GB"/>
          </a:p>
        </p:txBody>
      </p:sp>
    </p:spTree>
    <p:extLst>
      <p:ext uri="{BB962C8B-B14F-4D97-AF65-F5344CB8AC3E}">
        <p14:creationId xmlns:p14="http://schemas.microsoft.com/office/powerpoint/2010/main" val="3446620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5315E7-AB90-4F35-8671-DB056D8A4B24}" type="datetimeFigureOut">
              <a:rPr lang="en-GB" smtClean="0"/>
              <a:t>01/04/2025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94E3A-7037-497F-B02E-99E269813CF5}" type="slidenum">
              <a:rPr lang="en-GB" smtClean="0"/>
              <a:t>‹#›</a:t>
            </a:fld>
            <a:endParaRPr lang="en-GB"/>
          </a:p>
        </p:txBody>
      </p:sp>
    </p:spTree>
    <p:extLst>
      <p:ext uri="{BB962C8B-B14F-4D97-AF65-F5344CB8AC3E}">
        <p14:creationId xmlns:p14="http://schemas.microsoft.com/office/powerpoint/2010/main" val="556573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A5315E7-AB90-4F35-8671-DB056D8A4B24}" type="datetimeFigureOut">
              <a:rPr lang="en-GB" smtClean="0"/>
              <a:t>01/04/2025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94E3A-7037-497F-B02E-99E269813CF5}" type="slidenum">
              <a:rPr lang="en-GB" smtClean="0"/>
              <a:t>‹#›</a:t>
            </a:fld>
            <a:endParaRPr lang="en-GB"/>
          </a:p>
        </p:txBody>
      </p:sp>
    </p:spTree>
    <p:extLst>
      <p:ext uri="{BB962C8B-B14F-4D97-AF65-F5344CB8AC3E}">
        <p14:creationId xmlns:p14="http://schemas.microsoft.com/office/powerpoint/2010/main" val="858111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A5315E7-AB90-4F35-8671-DB056D8A4B24}" type="datetimeFigureOut">
              <a:rPr lang="en-GB" smtClean="0"/>
              <a:t>01/04/2025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694E3A-7037-497F-B02E-99E269813CF5}" type="slidenum">
              <a:rPr lang="en-GB" smtClean="0"/>
              <a:t>‹#›</a:t>
            </a:fld>
            <a:endParaRPr lang="en-GB"/>
          </a:p>
        </p:txBody>
      </p:sp>
    </p:spTree>
    <p:extLst>
      <p:ext uri="{BB962C8B-B14F-4D97-AF65-F5344CB8AC3E}">
        <p14:creationId xmlns:p14="http://schemas.microsoft.com/office/powerpoint/2010/main" val="979705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A5315E7-AB90-4F35-8671-DB056D8A4B24}" type="datetimeFigureOut">
              <a:rPr lang="en-GB" smtClean="0"/>
              <a:t>01/04/2025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694E3A-7037-497F-B02E-99E269813CF5}" type="slidenum">
              <a:rPr lang="en-GB" smtClean="0"/>
              <a:t>‹#›</a:t>
            </a:fld>
            <a:endParaRPr lang="en-GB"/>
          </a:p>
        </p:txBody>
      </p:sp>
    </p:spTree>
    <p:extLst>
      <p:ext uri="{BB962C8B-B14F-4D97-AF65-F5344CB8AC3E}">
        <p14:creationId xmlns:p14="http://schemas.microsoft.com/office/powerpoint/2010/main" val="2434530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5315E7-AB90-4F35-8671-DB056D8A4B24}" type="datetimeFigureOut">
              <a:rPr lang="en-GB" smtClean="0"/>
              <a:t>01/04/2025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694E3A-7037-497F-B02E-99E269813CF5}" type="slidenum">
              <a:rPr lang="en-GB" smtClean="0"/>
              <a:t>‹#›</a:t>
            </a:fld>
            <a:endParaRPr lang="en-GB"/>
          </a:p>
        </p:txBody>
      </p:sp>
    </p:spTree>
    <p:extLst>
      <p:ext uri="{BB962C8B-B14F-4D97-AF65-F5344CB8AC3E}">
        <p14:creationId xmlns:p14="http://schemas.microsoft.com/office/powerpoint/2010/main" val="637632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5315E7-AB90-4F35-8671-DB056D8A4B24}" type="datetimeFigureOut">
              <a:rPr lang="en-GB" smtClean="0"/>
              <a:t>01/04/2025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94E3A-7037-497F-B02E-99E269813CF5}" type="slidenum">
              <a:rPr lang="en-GB" smtClean="0"/>
              <a:t>‹#›</a:t>
            </a:fld>
            <a:endParaRPr lang="en-GB"/>
          </a:p>
        </p:txBody>
      </p:sp>
    </p:spTree>
    <p:extLst>
      <p:ext uri="{BB962C8B-B14F-4D97-AF65-F5344CB8AC3E}">
        <p14:creationId xmlns:p14="http://schemas.microsoft.com/office/powerpoint/2010/main" val="2689900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5315E7-AB90-4F35-8671-DB056D8A4B24}" type="datetimeFigureOut">
              <a:rPr lang="en-GB" smtClean="0"/>
              <a:t>01/04/2025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94E3A-7037-497F-B02E-99E269813CF5}" type="slidenum">
              <a:rPr lang="en-GB" smtClean="0"/>
              <a:t>‹#›</a:t>
            </a:fld>
            <a:endParaRPr lang="en-GB"/>
          </a:p>
        </p:txBody>
      </p:sp>
    </p:spTree>
    <p:extLst>
      <p:ext uri="{BB962C8B-B14F-4D97-AF65-F5344CB8AC3E}">
        <p14:creationId xmlns:p14="http://schemas.microsoft.com/office/powerpoint/2010/main" val="1223040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0000"/>
            </a:gs>
            <a:gs pos="57000">
              <a:schemeClr val="bg1"/>
            </a:gs>
            <a:gs pos="83000">
              <a:schemeClr val="bg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315E7-AB90-4F35-8671-DB056D8A4B24}" type="datetimeFigureOut">
              <a:rPr lang="en-GB" smtClean="0"/>
              <a:t>01/04/2025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94E3A-7037-497F-B02E-99E269813CF5}" type="slidenum">
              <a:rPr lang="en-GB" smtClean="0"/>
              <a:t>‹#›</a:t>
            </a:fld>
            <a:endParaRPr lang="en-GB"/>
          </a:p>
        </p:txBody>
      </p:sp>
    </p:spTree>
    <p:extLst>
      <p:ext uri="{BB962C8B-B14F-4D97-AF65-F5344CB8AC3E}">
        <p14:creationId xmlns:p14="http://schemas.microsoft.com/office/powerpoint/2010/main" val="2158744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109369" y="4812323"/>
            <a:ext cx="1752600" cy="1676400"/>
          </a:xfrm>
          <a:prstGeom prst="rect">
            <a:avLst/>
          </a:prstGeom>
        </p:spPr>
      </p:pic>
      <p:sp>
        <p:nvSpPr>
          <p:cNvPr id="9" name="Google Shape;116;p23"/>
          <p:cNvSpPr txBox="1">
            <a:spLocks/>
          </p:cNvSpPr>
          <p:nvPr/>
        </p:nvSpPr>
        <p:spPr>
          <a:xfrm>
            <a:off x="1725369" y="1929124"/>
            <a:ext cx="8520600" cy="1665037"/>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endParaRPr lang="en-GB" dirty="0" smtClean="0">
              <a:ea typeface="Nunito"/>
              <a:cs typeface="Nunito"/>
              <a:sym typeface="Nunito"/>
            </a:endParaRPr>
          </a:p>
          <a:p>
            <a:pPr algn="ctr">
              <a:spcBef>
                <a:spcPts val="0"/>
              </a:spcBef>
            </a:pPr>
            <a:endParaRPr lang="en-GB" sz="6000" b="1" dirty="0" smtClean="0">
              <a:ea typeface="Nunito"/>
              <a:cs typeface="Nunito"/>
              <a:sym typeface="Nunito"/>
            </a:endParaRPr>
          </a:p>
          <a:p>
            <a:pPr algn="ctr"/>
            <a:r>
              <a:rPr lang="en-GB" sz="4800" b="1" dirty="0" smtClean="0">
                <a:ea typeface="Arial"/>
                <a:cs typeface="Arial"/>
                <a:sym typeface="Arial"/>
              </a:rPr>
              <a:t>Year 6 SATs 2025 Presentation for Parents and Carers</a:t>
            </a:r>
            <a:endParaRPr lang="en-GB" sz="4800" b="1" dirty="0">
              <a:ea typeface="Nunito Sans Light"/>
              <a:cs typeface="Arial"/>
              <a:sym typeface="Arial"/>
            </a:endParaRPr>
          </a:p>
          <a:p>
            <a:pPr algn="ctr"/>
            <a:r>
              <a:rPr lang="en-GB" sz="4800" b="1" dirty="0" smtClean="0">
                <a:ea typeface="Nunito Sans Light"/>
                <a:cs typeface="Arial"/>
                <a:sym typeface="Arial"/>
              </a:rPr>
              <a:t>31.3.2025</a:t>
            </a:r>
            <a:endParaRPr lang="en-GB" b="1" dirty="0">
              <a:ea typeface="Nunito Sans Light"/>
              <a:cs typeface="Nunito Sans Light"/>
              <a:sym typeface="Nunito Sans Light"/>
            </a:endParaRPr>
          </a:p>
        </p:txBody>
      </p:sp>
    </p:spTree>
    <p:extLst>
      <p:ext uri="{BB962C8B-B14F-4D97-AF65-F5344CB8AC3E}">
        <p14:creationId xmlns:p14="http://schemas.microsoft.com/office/powerpoint/2010/main" val="4157602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439400" y="5181600"/>
            <a:ext cx="1752600" cy="1676400"/>
          </a:xfrm>
          <a:prstGeom prst="rect">
            <a:avLst/>
          </a:prstGeom>
        </p:spPr>
      </p:pic>
      <p:sp>
        <p:nvSpPr>
          <p:cNvPr id="9" name="Google Shape;116;p23"/>
          <p:cNvSpPr txBox="1">
            <a:spLocks/>
          </p:cNvSpPr>
          <p:nvPr/>
        </p:nvSpPr>
        <p:spPr>
          <a:xfrm>
            <a:off x="1725369" y="2924547"/>
            <a:ext cx="8520600" cy="1665037"/>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endParaRPr lang="en-GB" b="1" dirty="0">
              <a:ea typeface="Nunito Sans Light"/>
              <a:cs typeface="Nunito Sans Light"/>
              <a:sym typeface="Nunito Sans Light"/>
            </a:endParaRPr>
          </a:p>
        </p:txBody>
      </p:sp>
      <p:sp>
        <p:nvSpPr>
          <p:cNvPr id="8" name="Title 1">
            <a:extLst>
              <a:ext uri="{FF2B5EF4-FFF2-40B4-BE49-F238E27FC236}">
                <a16:creationId xmlns:a16="http://schemas.microsoft.com/office/drawing/2014/main" id="{6FF0291D-AFEA-4124-B1F8-9952DA88D993}"/>
              </a:ext>
            </a:extLst>
          </p:cNvPr>
          <p:cNvSpPr txBox="1">
            <a:spLocks/>
          </p:cNvSpPr>
          <p:nvPr/>
        </p:nvSpPr>
        <p:spPr>
          <a:xfrm>
            <a:off x="217850" y="207250"/>
            <a:ext cx="8520600" cy="43477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1" name="Title 1">
            <a:extLst>
              <a:ext uri="{FF2B5EF4-FFF2-40B4-BE49-F238E27FC236}">
                <a16:creationId xmlns:a16="http://schemas.microsoft.com/office/drawing/2014/main" id="{A1044FEE-BF17-403A-B56C-20102ECE6DD8}"/>
              </a:ext>
            </a:extLst>
          </p:cNvPr>
          <p:cNvSpPr txBox="1">
            <a:spLocks/>
          </p:cNvSpPr>
          <p:nvPr/>
        </p:nvSpPr>
        <p:spPr>
          <a:xfrm>
            <a:off x="838200" y="642025"/>
            <a:ext cx="10943492" cy="7119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p>
        </p:txBody>
      </p:sp>
      <p:sp>
        <p:nvSpPr>
          <p:cNvPr id="10" name="Title 1">
            <a:extLst>
              <a:ext uri="{FF2B5EF4-FFF2-40B4-BE49-F238E27FC236}">
                <a16:creationId xmlns:a16="http://schemas.microsoft.com/office/drawing/2014/main" id="{DA4216F3-CC6E-466B-9BC1-3C4F9A01399A}"/>
              </a:ext>
            </a:extLst>
          </p:cNvPr>
          <p:cNvSpPr>
            <a:spLocks noGrp="1"/>
          </p:cNvSpPr>
          <p:nvPr>
            <p:ph type="title"/>
          </p:nvPr>
        </p:nvSpPr>
        <p:spPr>
          <a:xfrm>
            <a:off x="352665" y="207249"/>
            <a:ext cx="10286027" cy="994364"/>
          </a:xfrm>
        </p:spPr>
        <p:txBody>
          <a:bodyPr>
            <a:normAutofit/>
          </a:bodyPr>
          <a:lstStyle/>
          <a:p>
            <a:r>
              <a:rPr lang="en-GB" b="1" dirty="0" smtClean="0"/>
              <a:t>Reading: Tuesday 13</a:t>
            </a:r>
            <a:r>
              <a:rPr lang="en-GB" b="1" baseline="30000" dirty="0" smtClean="0"/>
              <a:t>th</a:t>
            </a:r>
            <a:r>
              <a:rPr lang="en-GB" b="1" dirty="0" smtClean="0"/>
              <a:t> May </a:t>
            </a:r>
            <a:endParaRPr lang="en-GB" b="1" dirty="0"/>
          </a:p>
        </p:txBody>
      </p:sp>
      <p:sp>
        <p:nvSpPr>
          <p:cNvPr id="13" name="Text Placeholder 2">
            <a:extLst>
              <a:ext uri="{FF2B5EF4-FFF2-40B4-BE49-F238E27FC236}">
                <a16:creationId xmlns:a16="http://schemas.microsoft.com/office/drawing/2014/main" id="{32A10701-0377-4415-BE7D-D9913504131C}"/>
              </a:ext>
            </a:extLst>
          </p:cNvPr>
          <p:cNvSpPr txBox="1">
            <a:spLocks/>
          </p:cNvSpPr>
          <p:nvPr/>
        </p:nvSpPr>
        <p:spPr>
          <a:xfrm>
            <a:off x="217850" y="1053891"/>
            <a:ext cx="11188639" cy="5573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r>
              <a:rPr lang="en-GB" dirty="0" smtClean="0"/>
              <a:t>There is one reading test that lasts for </a:t>
            </a:r>
            <a:r>
              <a:rPr lang="en-GB" dirty="0" smtClean="0">
                <a:solidFill>
                  <a:srgbClr val="283593"/>
                </a:solidFill>
              </a:rPr>
              <a:t>60 minutes</a:t>
            </a:r>
            <a:r>
              <a:rPr lang="en-GB" dirty="0" smtClean="0"/>
              <a:t>. </a:t>
            </a:r>
          </a:p>
          <a:p>
            <a:pPr marL="114300" indent="0">
              <a:buFont typeface="Arial" panose="020B0604020202020204" pitchFamily="34" charset="0"/>
              <a:buNone/>
            </a:pPr>
            <a:r>
              <a:rPr lang="en-GB" dirty="0" smtClean="0"/>
              <a:t>The test is designed to measure if the children’s comprehension of age-appropriate reading material meets the national standard. There are three different set texts for children to read. These could be any combination of </a:t>
            </a:r>
            <a:r>
              <a:rPr lang="en-GB" dirty="0" smtClean="0">
                <a:solidFill>
                  <a:srgbClr val="283593"/>
                </a:solidFill>
              </a:rPr>
              <a:t>non-fiction, fiction and/ or poetry</a:t>
            </a:r>
            <a:r>
              <a:rPr lang="en-GB" dirty="0" smtClean="0"/>
              <a:t>. </a:t>
            </a:r>
          </a:p>
          <a:p>
            <a:pPr marL="114300" indent="0">
              <a:buFont typeface="Arial" panose="020B0604020202020204" pitchFamily="34" charset="0"/>
              <a:buNone/>
            </a:pPr>
            <a:endParaRPr lang="en-GB" sz="1000" dirty="0" smtClean="0"/>
          </a:p>
          <a:p>
            <a:pPr marL="114300" indent="0">
              <a:buFont typeface="Arial" panose="020B0604020202020204" pitchFamily="34" charset="0"/>
              <a:buNone/>
            </a:pPr>
            <a:r>
              <a:rPr lang="en-GB" dirty="0" smtClean="0"/>
              <a:t>The test covers the following areas (known as Content Domains): </a:t>
            </a:r>
          </a:p>
          <a:p>
            <a:r>
              <a:rPr lang="en-GB" sz="1400" dirty="0" smtClean="0">
                <a:solidFill>
                  <a:srgbClr val="283593"/>
                </a:solidFill>
              </a:rPr>
              <a:t>Give/ explain the meaning of words in context;</a:t>
            </a:r>
          </a:p>
          <a:p>
            <a:r>
              <a:rPr lang="en-GB" sz="1400" dirty="0" smtClean="0">
                <a:solidFill>
                  <a:srgbClr val="283593"/>
                </a:solidFill>
              </a:rPr>
              <a:t>Retrieve and record information/ identify key details from fiction and non-fiction;</a:t>
            </a:r>
          </a:p>
          <a:p>
            <a:r>
              <a:rPr lang="en-GB" sz="1400" dirty="0" smtClean="0">
                <a:solidFill>
                  <a:srgbClr val="283593"/>
                </a:solidFill>
              </a:rPr>
              <a:t>Summarise main ideas from more than one paragraph;</a:t>
            </a:r>
          </a:p>
          <a:p>
            <a:r>
              <a:rPr lang="en-GB" sz="1400" dirty="0" smtClean="0">
                <a:solidFill>
                  <a:srgbClr val="283593"/>
                </a:solidFill>
              </a:rPr>
              <a:t>Make inferences from the text/ explain and justify inferences with evidence from the text;</a:t>
            </a:r>
          </a:p>
          <a:p>
            <a:r>
              <a:rPr lang="en-GB" sz="1400" dirty="0" smtClean="0">
                <a:solidFill>
                  <a:srgbClr val="283593"/>
                </a:solidFill>
              </a:rPr>
              <a:t>Predict what might happen from details stated and implied;</a:t>
            </a:r>
          </a:p>
          <a:p>
            <a:r>
              <a:rPr lang="en-GB" sz="1400" dirty="0" smtClean="0">
                <a:solidFill>
                  <a:srgbClr val="283593"/>
                </a:solidFill>
              </a:rPr>
              <a:t>Identify/ explain how information/ narrative content is related and contributes to meaning as a whole; </a:t>
            </a:r>
          </a:p>
          <a:p>
            <a:r>
              <a:rPr lang="en-GB" sz="1400" dirty="0" smtClean="0">
                <a:solidFill>
                  <a:srgbClr val="283593"/>
                </a:solidFill>
              </a:rPr>
              <a:t>Identify/ explain how meaning is enhanced through choice of words and phrases;</a:t>
            </a:r>
          </a:p>
          <a:p>
            <a:r>
              <a:rPr lang="en-GB" sz="1400" dirty="0" smtClean="0">
                <a:solidFill>
                  <a:srgbClr val="283593"/>
                </a:solidFill>
              </a:rPr>
              <a:t>Make comparisons within the text. </a:t>
            </a:r>
            <a:endParaRPr lang="en-GB" sz="1400" dirty="0">
              <a:solidFill>
                <a:srgbClr val="283593"/>
              </a:solidFill>
            </a:endParaRPr>
          </a:p>
        </p:txBody>
      </p:sp>
    </p:spTree>
    <p:extLst>
      <p:ext uri="{BB962C8B-B14F-4D97-AF65-F5344CB8AC3E}">
        <p14:creationId xmlns:p14="http://schemas.microsoft.com/office/powerpoint/2010/main" val="178551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animEffect transition="in" filter="fade">
                                      <p:cBhvr>
                                        <p:cTn id="7" dur="500"/>
                                        <p:tgtEl>
                                          <p:spTgt spid="1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4" end="4"/>
                                            </p:txEl>
                                          </p:spTgt>
                                        </p:tgtEl>
                                        <p:attrNameLst>
                                          <p:attrName>style.visibility</p:attrName>
                                        </p:attrNameLst>
                                      </p:cBhvr>
                                      <p:to>
                                        <p:strVal val="visible"/>
                                      </p:to>
                                    </p:set>
                                    <p:animEffect transition="in" filter="fade">
                                      <p:cBhvr>
                                        <p:cTn id="10" dur="500"/>
                                        <p:tgtEl>
                                          <p:spTgt spid="1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xEl>
                                              <p:pRg st="5" end="5"/>
                                            </p:txEl>
                                          </p:spTgt>
                                        </p:tgtEl>
                                        <p:attrNameLst>
                                          <p:attrName>style.visibility</p:attrName>
                                        </p:attrNameLst>
                                      </p:cBhvr>
                                      <p:to>
                                        <p:strVal val="visible"/>
                                      </p:to>
                                    </p:set>
                                    <p:animEffect transition="in" filter="fade">
                                      <p:cBhvr>
                                        <p:cTn id="13" dur="500"/>
                                        <p:tgtEl>
                                          <p:spTgt spid="1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xEl>
                                              <p:pRg st="6" end="6"/>
                                            </p:txEl>
                                          </p:spTgt>
                                        </p:tgtEl>
                                        <p:attrNameLst>
                                          <p:attrName>style.visibility</p:attrName>
                                        </p:attrNameLst>
                                      </p:cBhvr>
                                      <p:to>
                                        <p:strVal val="visible"/>
                                      </p:to>
                                    </p:set>
                                    <p:animEffect transition="in" filter="fade">
                                      <p:cBhvr>
                                        <p:cTn id="16" dur="500"/>
                                        <p:tgtEl>
                                          <p:spTgt spid="1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xEl>
                                              <p:pRg st="7" end="7"/>
                                            </p:txEl>
                                          </p:spTgt>
                                        </p:tgtEl>
                                        <p:attrNameLst>
                                          <p:attrName>style.visibility</p:attrName>
                                        </p:attrNameLst>
                                      </p:cBhvr>
                                      <p:to>
                                        <p:strVal val="visible"/>
                                      </p:to>
                                    </p:set>
                                    <p:animEffect transition="in" filter="fade">
                                      <p:cBhvr>
                                        <p:cTn id="19" dur="500"/>
                                        <p:tgtEl>
                                          <p:spTgt spid="1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xEl>
                                              <p:pRg st="8" end="8"/>
                                            </p:txEl>
                                          </p:spTgt>
                                        </p:tgtEl>
                                        <p:attrNameLst>
                                          <p:attrName>style.visibility</p:attrName>
                                        </p:attrNameLst>
                                      </p:cBhvr>
                                      <p:to>
                                        <p:strVal val="visible"/>
                                      </p:to>
                                    </p:set>
                                    <p:animEffect transition="in" filter="fade">
                                      <p:cBhvr>
                                        <p:cTn id="22" dur="500"/>
                                        <p:tgtEl>
                                          <p:spTgt spid="1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xEl>
                                              <p:pRg st="9" end="9"/>
                                            </p:txEl>
                                          </p:spTgt>
                                        </p:tgtEl>
                                        <p:attrNameLst>
                                          <p:attrName>style.visibility</p:attrName>
                                        </p:attrNameLst>
                                      </p:cBhvr>
                                      <p:to>
                                        <p:strVal val="visible"/>
                                      </p:to>
                                    </p:set>
                                    <p:animEffect transition="in" filter="fade">
                                      <p:cBhvr>
                                        <p:cTn id="25" dur="500"/>
                                        <p:tgtEl>
                                          <p:spTgt spid="1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xEl>
                                              <p:pRg st="10" end="10"/>
                                            </p:txEl>
                                          </p:spTgt>
                                        </p:tgtEl>
                                        <p:attrNameLst>
                                          <p:attrName>style.visibility</p:attrName>
                                        </p:attrNameLst>
                                      </p:cBhvr>
                                      <p:to>
                                        <p:strVal val="visible"/>
                                      </p:to>
                                    </p:set>
                                    <p:animEffect transition="in" filter="fade">
                                      <p:cBhvr>
                                        <p:cTn id="28" dur="500"/>
                                        <p:tgtEl>
                                          <p:spTgt spid="1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xEl>
                                              <p:pRg st="11" end="11"/>
                                            </p:txEl>
                                          </p:spTgt>
                                        </p:tgtEl>
                                        <p:attrNameLst>
                                          <p:attrName>style.visibility</p:attrName>
                                        </p:attrNameLst>
                                      </p:cBhvr>
                                      <p:to>
                                        <p:strVal val="visible"/>
                                      </p:to>
                                    </p:set>
                                    <p:animEffect transition="in" filter="fade">
                                      <p:cBhvr>
                                        <p:cTn id="31" dur="500"/>
                                        <p:tgtEl>
                                          <p:spTgt spid="1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439400" y="5181600"/>
            <a:ext cx="1752600" cy="1676400"/>
          </a:xfrm>
          <a:prstGeom prst="rect">
            <a:avLst/>
          </a:prstGeom>
        </p:spPr>
      </p:pic>
      <p:sp>
        <p:nvSpPr>
          <p:cNvPr id="9" name="Google Shape;116;p23"/>
          <p:cNvSpPr txBox="1">
            <a:spLocks/>
          </p:cNvSpPr>
          <p:nvPr/>
        </p:nvSpPr>
        <p:spPr>
          <a:xfrm>
            <a:off x="1725369" y="2924547"/>
            <a:ext cx="8520600" cy="1665037"/>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endParaRPr lang="en-GB" b="1" dirty="0">
              <a:ea typeface="Nunito Sans Light"/>
              <a:cs typeface="Nunito Sans Light"/>
              <a:sym typeface="Nunito Sans Light"/>
            </a:endParaRPr>
          </a:p>
        </p:txBody>
      </p:sp>
      <p:sp>
        <p:nvSpPr>
          <p:cNvPr id="8" name="Title 1">
            <a:extLst>
              <a:ext uri="{FF2B5EF4-FFF2-40B4-BE49-F238E27FC236}">
                <a16:creationId xmlns:a16="http://schemas.microsoft.com/office/drawing/2014/main" id="{6FF0291D-AFEA-4124-B1F8-9952DA88D993}"/>
              </a:ext>
            </a:extLst>
          </p:cNvPr>
          <p:cNvSpPr txBox="1">
            <a:spLocks/>
          </p:cNvSpPr>
          <p:nvPr/>
        </p:nvSpPr>
        <p:spPr>
          <a:xfrm>
            <a:off x="217850" y="207250"/>
            <a:ext cx="8520600" cy="43477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1" name="Title 1">
            <a:extLst>
              <a:ext uri="{FF2B5EF4-FFF2-40B4-BE49-F238E27FC236}">
                <a16:creationId xmlns:a16="http://schemas.microsoft.com/office/drawing/2014/main" id="{A1044FEE-BF17-403A-B56C-20102ECE6DD8}"/>
              </a:ext>
            </a:extLst>
          </p:cNvPr>
          <p:cNvSpPr txBox="1">
            <a:spLocks/>
          </p:cNvSpPr>
          <p:nvPr/>
        </p:nvSpPr>
        <p:spPr>
          <a:xfrm>
            <a:off x="838200" y="642025"/>
            <a:ext cx="10943492" cy="7119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p>
        </p:txBody>
      </p:sp>
      <p:sp>
        <p:nvSpPr>
          <p:cNvPr id="10" name="Title 1">
            <a:extLst>
              <a:ext uri="{FF2B5EF4-FFF2-40B4-BE49-F238E27FC236}">
                <a16:creationId xmlns:a16="http://schemas.microsoft.com/office/drawing/2014/main" id="{DA4216F3-CC6E-466B-9BC1-3C4F9A01399A}"/>
              </a:ext>
            </a:extLst>
          </p:cNvPr>
          <p:cNvSpPr>
            <a:spLocks noGrp="1"/>
          </p:cNvSpPr>
          <p:nvPr>
            <p:ph type="title"/>
          </p:nvPr>
        </p:nvSpPr>
        <p:spPr>
          <a:xfrm>
            <a:off x="352665" y="207249"/>
            <a:ext cx="10286027" cy="994364"/>
          </a:xfrm>
        </p:spPr>
        <p:txBody>
          <a:bodyPr>
            <a:normAutofit/>
          </a:bodyPr>
          <a:lstStyle/>
          <a:p>
            <a:r>
              <a:rPr lang="en-GB" b="1" dirty="0"/>
              <a:t>Reading: Tuesday </a:t>
            </a:r>
            <a:r>
              <a:rPr lang="en-GB" b="1" dirty="0" smtClean="0"/>
              <a:t>13</a:t>
            </a:r>
            <a:r>
              <a:rPr lang="en-GB" b="1" baseline="30000" dirty="0" smtClean="0"/>
              <a:t>th</a:t>
            </a:r>
            <a:r>
              <a:rPr lang="en-GB" b="1" dirty="0" smtClean="0"/>
              <a:t> </a:t>
            </a:r>
            <a:r>
              <a:rPr lang="en-GB" b="1" dirty="0"/>
              <a:t>May </a:t>
            </a:r>
          </a:p>
        </p:txBody>
      </p:sp>
      <p:sp>
        <p:nvSpPr>
          <p:cNvPr id="12" name="Text Placeholder 2">
            <a:extLst>
              <a:ext uri="{FF2B5EF4-FFF2-40B4-BE49-F238E27FC236}">
                <a16:creationId xmlns:a16="http://schemas.microsoft.com/office/drawing/2014/main" id="{32A10701-0377-4415-BE7D-D9913504131C}"/>
              </a:ext>
            </a:extLst>
          </p:cNvPr>
          <p:cNvSpPr txBox="1">
            <a:spLocks/>
          </p:cNvSpPr>
          <p:nvPr/>
        </p:nvSpPr>
        <p:spPr>
          <a:xfrm>
            <a:off x="217850" y="1076802"/>
            <a:ext cx="10326993" cy="3829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r>
              <a:rPr lang="en-GB" dirty="0" smtClean="0"/>
              <a:t>The reading SATs paper requires a range of answer styles.</a:t>
            </a:r>
          </a:p>
          <a:p>
            <a:pPr marL="114300" indent="0">
              <a:buFont typeface="Arial" panose="020B0604020202020204" pitchFamily="34" charset="0"/>
              <a:buNone/>
            </a:pPr>
            <a:endParaRPr lang="en-GB" dirty="0" smtClean="0"/>
          </a:p>
          <a:p>
            <a:pPr marL="114300" indent="0">
              <a:buFont typeface="Arial" panose="020B0604020202020204" pitchFamily="34" charset="0"/>
              <a:buNone/>
            </a:pPr>
            <a:r>
              <a:rPr lang="en-GB" dirty="0" smtClean="0"/>
              <a:t>Example questions:</a:t>
            </a:r>
            <a:endParaRPr lang="en-GB" dirty="0"/>
          </a:p>
        </p:txBody>
      </p:sp>
      <p:pic>
        <p:nvPicPr>
          <p:cNvPr id="14" name="Picture 13">
            <a:extLst>
              <a:ext uri="{FF2B5EF4-FFF2-40B4-BE49-F238E27FC236}">
                <a16:creationId xmlns:a16="http://schemas.microsoft.com/office/drawing/2014/main" id="{F676C546-D209-41CB-AEF5-77B5AF70B2AB}"/>
              </a:ext>
            </a:extLst>
          </p:cNvPr>
          <p:cNvPicPr>
            <a:picLocks noChangeAspect="1"/>
          </p:cNvPicPr>
          <p:nvPr/>
        </p:nvPicPr>
        <p:blipFill>
          <a:blip r:embed="rId4"/>
          <a:stretch>
            <a:fillRect/>
          </a:stretch>
        </p:blipFill>
        <p:spPr>
          <a:xfrm>
            <a:off x="429846" y="2728847"/>
            <a:ext cx="6118614" cy="1722213"/>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5038BECB-9DE6-442C-B750-A465EFF4528F}"/>
              </a:ext>
            </a:extLst>
          </p:cNvPr>
          <p:cNvPicPr>
            <a:picLocks noChangeAspect="1"/>
          </p:cNvPicPr>
          <p:nvPr/>
        </p:nvPicPr>
        <p:blipFill>
          <a:blip r:embed="rId5"/>
          <a:stretch>
            <a:fillRect/>
          </a:stretch>
        </p:blipFill>
        <p:spPr>
          <a:xfrm>
            <a:off x="6760455" y="1784308"/>
            <a:ext cx="4807006" cy="1730028"/>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F2DBDE4B-85E0-41C4-88FD-D7FD84868A9B}"/>
              </a:ext>
            </a:extLst>
          </p:cNvPr>
          <p:cNvPicPr>
            <a:picLocks noChangeAspect="1"/>
          </p:cNvPicPr>
          <p:nvPr/>
        </p:nvPicPr>
        <p:blipFill>
          <a:blip r:embed="rId6"/>
          <a:stretch>
            <a:fillRect/>
          </a:stretch>
        </p:blipFill>
        <p:spPr>
          <a:xfrm>
            <a:off x="2521254" y="4669398"/>
            <a:ext cx="5431981" cy="16483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7071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439400" y="5181600"/>
            <a:ext cx="1752600" cy="1676400"/>
          </a:xfrm>
          <a:prstGeom prst="rect">
            <a:avLst/>
          </a:prstGeom>
        </p:spPr>
      </p:pic>
      <p:sp>
        <p:nvSpPr>
          <p:cNvPr id="9" name="Google Shape;116;p23"/>
          <p:cNvSpPr txBox="1">
            <a:spLocks/>
          </p:cNvSpPr>
          <p:nvPr/>
        </p:nvSpPr>
        <p:spPr>
          <a:xfrm>
            <a:off x="1725369" y="2924547"/>
            <a:ext cx="8520600" cy="1665037"/>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endParaRPr lang="en-GB" b="1" dirty="0">
              <a:ea typeface="Nunito Sans Light"/>
              <a:cs typeface="Nunito Sans Light"/>
              <a:sym typeface="Nunito Sans Light"/>
            </a:endParaRPr>
          </a:p>
        </p:txBody>
      </p:sp>
      <p:sp>
        <p:nvSpPr>
          <p:cNvPr id="8" name="Title 1">
            <a:extLst>
              <a:ext uri="{FF2B5EF4-FFF2-40B4-BE49-F238E27FC236}">
                <a16:creationId xmlns:a16="http://schemas.microsoft.com/office/drawing/2014/main" id="{6FF0291D-AFEA-4124-B1F8-9952DA88D993}"/>
              </a:ext>
            </a:extLst>
          </p:cNvPr>
          <p:cNvSpPr txBox="1">
            <a:spLocks/>
          </p:cNvSpPr>
          <p:nvPr/>
        </p:nvSpPr>
        <p:spPr>
          <a:xfrm>
            <a:off x="217850" y="207250"/>
            <a:ext cx="8520600" cy="43477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1" name="Title 1">
            <a:extLst>
              <a:ext uri="{FF2B5EF4-FFF2-40B4-BE49-F238E27FC236}">
                <a16:creationId xmlns:a16="http://schemas.microsoft.com/office/drawing/2014/main" id="{A1044FEE-BF17-403A-B56C-20102ECE6DD8}"/>
              </a:ext>
            </a:extLst>
          </p:cNvPr>
          <p:cNvSpPr txBox="1">
            <a:spLocks/>
          </p:cNvSpPr>
          <p:nvPr/>
        </p:nvSpPr>
        <p:spPr>
          <a:xfrm>
            <a:off x="838200" y="642025"/>
            <a:ext cx="10943492" cy="7119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p>
        </p:txBody>
      </p:sp>
      <p:sp>
        <p:nvSpPr>
          <p:cNvPr id="10" name="Title 1">
            <a:extLst>
              <a:ext uri="{FF2B5EF4-FFF2-40B4-BE49-F238E27FC236}">
                <a16:creationId xmlns:a16="http://schemas.microsoft.com/office/drawing/2014/main" id="{DA4216F3-CC6E-466B-9BC1-3C4F9A01399A}"/>
              </a:ext>
            </a:extLst>
          </p:cNvPr>
          <p:cNvSpPr>
            <a:spLocks noGrp="1"/>
          </p:cNvSpPr>
          <p:nvPr>
            <p:ph type="title"/>
          </p:nvPr>
        </p:nvSpPr>
        <p:spPr>
          <a:xfrm>
            <a:off x="352665" y="207249"/>
            <a:ext cx="10286027" cy="994364"/>
          </a:xfrm>
        </p:spPr>
        <p:txBody>
          <a:bodyPr>
            <a:normAutofit/>
          </a:bodyPr>
          <a:lstStyle/>
          <a:p>
            <a:r>
              <a:rPr lang="en-GB" b="1" dirty="0"/>
              <a:t>Reading: Tuesday </a:t>
            </a:r>
            <a:r>
              <a:rPr lang="en-GB" b="1" dirty="0" smtClean="0"/>
              <a:t>13</a:t>
            </a:r>
            <a:r>
              <a:rPr lang="en-GB" b="1" baseline="30000" dirty="0" smtClean="0"/>
              <a:t>th</a:t>
            </a:r>
            <a:r>
              <a:rPr lang="en-GB" b="1" dirty="0" smtClean="0"/>
              <a:t> </a:t>
            </a:r>
            <a:r>
              <a:rPr lang="en-GB" b="1" dirty="0"/>
              <a:t>May </a:t>
            </a:r>
          </a:p>
        </p:txBody>
      </p:sp>
      <p:sp>
        <p:nvSpPr>
          <p:cNvPr id="12" name="Text Placeholder 2">
            <a:extLst>
              <a:ext uri="{FF2B5EF4-FFF2-40B4-BE49-F238E27FC236}">
                <a16:creationId xmlns:a16="http://schemas.microsoft.com/office/drawing/2014/main" id="{32A10701-0377-4415-BE7D-D9913504131C}"/>
              </a:ext>
            </a:extLst>
          </p:cNvPr>
          <p:cNvSpPr txBox="1">
            <a:spLocks/>
          </p:cNvSpPr>
          <p:nvPr/>
        </p:nvSpPr>
        <p:spPr>
          <a:xfrm>
            <a:off x="217850" y="1076802"/>
            <a:ext cx="10326993" cy="3829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smtClean="0"/>
          </a:p>
        </p:txBody>
      </p:sp>
      <p:sp>
        <p:nvSpPr>
          <p:cNvPr id="13" name="Text Placeholder 2">
            <a:extLst>
              <a:ext uri="{FF2B5EF4-FFF2-40B4-BE49-F238E27FC236}">
                <a16:creationId xmlns:a16="http://schemas.microsoft.com/office/drawing/2014/main" id="{32A10701-0377-4415-BE7D-D9913504131C}"/>
              </a:ext>
            </a:extLst>
          </p:cNvPr>
          <p:cNvSpPr txBox="1">
            <a:spLocks/>
          </p:cNvSpPr>
          <p:nvPr/>
        </p:nvSpPr>
        <p:spPr>
          <a:xfrm>
            <a:off x="247467" y="1136743"/>
            <a:ext cx="4230683" cy="99929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r>
              <a:rPr lang="en-GB" dirty="0" smtClean="0"/>
              <a:t>Example questions:</a:t>
            </a:r>
          </a:p>
          <a:p>
            <a:pPr marL="114300" indent="0">
              <a:buFont typeface="Arial" panose="020B0604020202020204" pitchFamily="34" charset="0"/>
              <a:buNone/>
            </a:pPr>
            <a:r>
              <a:rPr lang="en-GB" dirty="0" smtClean="0"/>
              <a:t>Based on text 2: Fact Sheet: About Bumblebees</a:t>
            </a:r>
            <a:endParaRPr lang="en-GB" dirty="0"/>
          </a:p>
        </p:txBody>
      </p:sp>
      <p:pic>
        <p:nvPicPr>
          <p:cNvPr id="17" name="Picture 16">
            <a:extLst>
              <a:ext uri="{FF2B5EF4-FFF2-40B4-BE49-F238E27FC236}">
                <a16:creationId xmlns:a16="http://schemas.microsoft.com/office/drawing/2014/main" id="{0AEAC541-8DD0-4DF2-B13E-F7FB96914FA3}"/>
              </a:ext>
            </a:extLst>
          </p:cNvPr>
          <p:cNvPicPr>
            <a:picLocks noChangeAspect="1"/>
          </p:cNvPicPr>
          <p:nvPr/>
        </p:nvPicPr>
        <p:blipFill>
          <a:blip r:embed="rId4"/>
          <a:stretch>
            <a:fillRect/>
          </a:stretch>
        </p:blipFill>
        <p:spPr>
          <a:xfrm>
            <a:off x="5266246" y="1073590"/>
            <a:ext cx="6632709" cy="1866635"/>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5A82127C-D87D-49C4-9791-6FE55980637C}"/>
              </a:ext>
            </a:extLst>
          </p:cNvPr>
          <p:cNvPicPr>
            <a:picLocks noChangeAspect="1"/>
          </p:cNvPicPr>
          <p:nvPr/>
        </p:nvPicPr>
        <p:blipFill>
          <a:blip r:embed="rId5"/>
          <a:stretch>
            <a:fillRect/>
          </a:stretch>
        </p:blipFill>
        <p:spPr>
          <a:xfrm>
            <a:off x="5196955" y="3761758"/>
            <a:ext cx="5148595" cy="2950159"/>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7C3F3118-DCF6-4D91-8E63-3821B653E476}"/>
              </a:ext>
            </a:extLst>
          </p:cNvPr>
          <p:cNvPicPr>
            <a:picLocks noChangeAspect="1"/>
          </p:cNvPicPr>
          <p:nvPr/>
        </p:nvPicPr>
        <p:blipFill>
          <a:blip r:embed="rId6"/>
          <a:stretch>
            <a:fillRect/>
          </a:stretch>
        </p:blipFill>
        <p:spPr>
          <a:xfrm>
            <a:off x="352665" y="2593312"/>
            <a:ext cx="6436368" cy="15155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0363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439400" y="5181600"/>
            <a:ext cx="1752600" cy="1676400"/>
          </a:xfrm>
          <a:prstGeom prst="rect">
            <a:avLst/>
          </a:prstGeom>
        </p:spPr>
      </p:pic>
      <p:sp>
        <p:nvSpPr>
          <p:cNvPr id="9" name="Google Shape;116;p23"/>
          <p:cNvSpPr txBox="1">
            <a:spLocks/>
          </p:cNvSpPr>
          <p:nvPr/>
        </p:nvSpPr>
        <p:spPr>
          <a:xfrm>
            <a:off x="1725369" y="2924547"/>
            <a:ext cx="8520600" cy="1665037"/>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endParaRPr lang="en-GB" b="1" dirty="0">
              <a:ea typeface="Nunito Sans Light"/>
              <a:cs typeface="Nunito Sans Light"/>
              <a:sym typeface="Nunito Sans Light"/>
            </a:endParaRPr>
          </a:p>
        </p:txBody>
      </p:sp>
      <p:sp>
        <p:nvSpPr>
          <p:cNvPr id="8" name="Title 1">
            <a:extLst>
              <a:ext uri="{FF2B5EF4-FFF2-40B4-BE49-F238E27FC236}">
                <a16:creationId xmlns:a16="http://schemas.microsoft.com/office/drawing/2014/main" id="{6FF0291D-AFEA-4124-B1F8-9952DA88D993}"/>
              </a:ext>
            </a:extLst>
          </p:cNvPr>
          <p:cNvSpPr txBox="1">
            <a:spLocks/>
          </p:cNvSpPr>
          <p:nvPr/>
        </p:nvSpPr>
        <p:spPr>
          <a:xfrm>
            <a:off x="217850" y="207250"/>
            <a:ext cx="8520600" cy="43477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1" name="Title 1">
            <a:extLst>
              <a:ext uri="{FF2B5EF4-FFF2-40B4-BE49-F238E27FC236}">
                <a16:creationId xmlns:a16="http://schemas.microsoft.com/office/drawing/2014/main" id="{A1044FEE-BF17-403A-B56C-20102ECE6DD8}"/>
              </a:ext>
            </a:extLst>
          </p:cNvPr>
          <p:cNvSpPr txBox="1">
            <a:spLocks/>
          </p:cNvSpPr>
          <p:nvPr/>
        </p:nvSpPr>
        <p:spPr>
          <a:xfrm>
            <a:off x="838200" y="642025"/>
            <a:ext cx="10943492" cy="7119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p>
        </p:txBody>
      </p:sp>
      <p:sp>
        <p:nvSpPr>
          <p:cNvPr id="10" name="Title 1">
            <a:extLst>
              <a:ext uri="{FF2B5EF4-FFF2-40B4-BE49-F238E27FC236}">
                <a16:creationId xmlns:a16="http://schemas.microsoft.com/office/drawing/2014/main" id="{DA4216F3-CC6E-466B-9BC1-3C4F9A01399A}"/>
              </a:ext>
            </a:extLst>
          </p:cNvPr>
          <p:cNvSpPr>
            <a:spLocks noGrp="1"/>
          </p:cNvSpPr>
          <p:nvPr>
            <p:ph type="title"/>
          </p:nvPr>
        </p:nvSpPr>
        <p:spPr>
          <a:xfrm>
            <a:off x="352665" y="207249"/>
            <a:ext cx="10286027" cy="994364"/>
          </a:xfrm>
        </p:spPr>
        <p:txBody>
          <a:bodyPr>
            <a:normAutofit/>
          </a:bodyPr>
          <a:lstStyle/>
          <a:p>
            <a:r>
              <a:rPr lang="en-GB" b="1" dirty="0"/>
              <a:t>Reading: Tuesday </a:t>
            </a:r>
            <a:r>
              <a:rPr lang="en-GB" b="1" dirty="0" smtClean="0"/>
              <a:t>13</a:t>
            </a:r>
            <a:r>
              <a:rPr lang="en-GB" b="1" baseline="30000" dirty="0" smtClean="0"/>
              <a:t>th</a:t>
            </a:r>
            <a:r>
              <a:rPr lang="en-GB" b="1" dirty="0" smtClean="0"/>
              <a:t> </a:t>
            </a:r>
            <a:r>
              <a:rPr lang="en-GB" b="1" dirty="0"/>
              <a:t>May </a:t>
            </a:r>
          </a:p>
        </p:txBody>
      </p:sp>
      <p:sp>
        <p:nvSpPr>
          <p:cNvPr id="12" name="Text Placeholder 2">
            <a:extLst>
              <a:ext uri="{FF2B5EF4-FFF2-40B4-BE49-F238E27FC236}">
                <a16:creationId xmlns:a16="http://schemas.microsoft.com/office/drawing/2014/main" id="{32A10701-0377-4415-BE7D-D9913504131C}"/>
              </a:ext>
            </a:extLst>
          </p:cNvPr>
          <p:cNvSpPr txBox="1">
            <a:spLocks/>
          </p:cNvSpPr>
          <p:nvPr/>
        </p:nvSpPr>
        <p:spPr>
          <a:xfrm>
            <a:off x="217850" y="1076802"/>
            <a:ext cx="10326993" cy="3829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smtClean="0"/>
          </a:p>
        </p:txBody>
      </p:sp>
      <p:sp>
        <p:nvSpPr>
          <p:cNvPr id="13" name="Text Placeholder 2">
            <a:extLst>
              <a:ext uri="{FF2B5EF4-FFF2-40B4-BE49-F238E27FC236}">
                <a16:creationId xmlns:a16="http://schemas.microsoft.com/office/drawing/2014/main" id="{32A10701-0377-4415-BE7D-D9913504131C}"/>
              </a:ext>
            </a:extLst>
          </p:cNvPr>
          <p:cNvSpPr txBox="1">
            <a:spLocks/>
          </p:cNvSpPr>
          <p:nvPr/>
        </p:nvSpPr>
        <p:spPr>
          <a:xfrm>
            <a:off x="247467" y="1136743"/>
            <a:ext cx="4230683" cy="99929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r>
              <a:rPr lang="en-GB" dirty="0" smtClean="0"/>
              <a:t>Example questions:</a:t>
            </a:r>
          </a:p>
          <a:p>
            <a:pPr marL="114300" indent="0">
              <a:buFont typeface="Arial" panose="020B0604020202020204" pitchFamily="34" charset="0"/>
              <a:buNone/>
            </a:pPr>
            <a:r>
              <a:rPr lang="en-GB" dirty="0" smtClean="0"/>
              <a:t>Based on text 2: The Music Box</a:t>
            </a:r>
            <a:endParaRPr lang="en-GB" dirty="0"/>
          </a:p>
        </p:txBody>
      </p:sp>
      <p:pic>
        <p:nvPicPr>
          <p:cNvPr id="14" name="Picture 13">
            <a:extLst>
              <a:ext uri="{FF2B5EF4-FFF2-40B4-BE49-F238E27FC236}">
                <a16:creationId xmlns:a16="http://schemas.microsoft.com/office/drawing/2014/main" id="{6C73481A-B4AB-4202-BB10-6175F11BC708}"/>
              </a:ext>
            </a:extLst>
          </p:cNvPr>
          <p:cNvPicPr>
            <a:picLocks noChangeAspect="1"/>
          </p:cNvPicPr>
          <p:nvPr/>
        </p:nvPicPr>
        <p:blipFill>
          <a:blip r:embed="rId4"/>
          <a:stretch>
            <a:fillRect/>
          </a:stretch>
        </p:blipFill>
        <p:spPr>
          <a:xfrm>
            <a:off x="6472892" y="998019"/>
            <a:ext cx="5458237" cy="4654892"/>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32C3E224-F527-4E09-9EEC-7AA1AF0EC2E3}"/>
              </a:ext>
            </a:extLst>
          </p:cNvPr>
          <p:cNvPicPr>
            <a:picLocks noChangeAspect="1"/>
          </p:cNvPicPr>
          <p:nvPr/>
        </p:nvPicPr>
        <p:blipFill>
          <a:blip r:embed="rId5"/>
          <a:stretch>
            <a:fillRect/>
          </a:stretch>
        </p:blipFill>
        <p:spPr>
          <a:xfrm>
            <a:off x="217850" y="2136034"/>
            <a:ext cx="5841146" cy="448933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7475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439400" y="5181600"/>
            <a:ext cx="1752600" cy="1676400"/>
          </a:xfrm>
          <a:prstGeom prst="rect">
            <a:avLst/>
          </a:prstGeom>
        </p:spPr>
      </p:pic>
      <p:sp>
        <p:nvSpPr>
          <p:cNvPr id="9" name="Google Shape;116;p23"/>
          <p:cNvSpPr txBox="1">
            <a:spLocks/>
          </p:cNvSpPr>
          <p:nvPr/>
        </p:nvSpPr>
        <p:spPr>
          <a:xfrm>
            <a:off x="1725369" y="2924547"/>
            <a:ext cx="8520600" cy="1665037"/>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endParaRPr lang="en-GB" b="1" dirty="0">
              <a:ea typeface="Nunito Sans Light"/>
              <a:cs typeface="Nunito Sans Light"/>
              <a:sym typeface="Nunito Sans Light"/>
            </a:endParaRPr>
          </a:p>
        </p:txBody>
      </p:sp>
      <p:sp>
        <p:nvSpPr>
          <p:cNvPr id="8" name="Title 1">
            <a:extLst>
              <a:ext uri="{FF2B5EF4-FFF2-40B4-BE49-F238E27FC236}">
                <a16:creationId xmlns:a16="http://schemas.microsoft.com/office/drawing/2014/main" id="{6FF0291D-AFEA-4124-B1F8-9952DA88D993}"/>
              </a:ext>
            </a:extLst>
          </p:cNvPr>
          <p:cNvSpPr txBox="1">
            <a:spLocks/>
          </p:cNvSpPr>
          <p:nvPr/>
        </p:nvSpPr>
        <p:spPr>
          <a:xfrm>
            <a:off x="217850" y="207250"/>
            <a:ext cx="8520600" cy="43477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1" name="Title 1">
            <a:extLst>
              <a:ext uri="{FF2B5EF4-FFF2-40B4-BE49-F238E27FC236}">
                <a16:creationId xmlns:a16="http://schemas.microsoft.com/office/drawing/2014/main" id="{A1044FEE-BF17-403A-B56C-20102ECE6DD8}"/>
              </a:ext>
            </a:extLst>
          </p:cNvPr>
          <p:cNvSpPr txBox="1">
            <a:spLocks/>
          </p:cNvSpPr>
          <p:nvPr/>
        </p:nvSpPr>
        <p:spPr>
          <a:xfrm>
            <a:off x="838200" y="642025"/>
            <a:ext cx="10943492" cy="7119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p>
        </p:txBody>
      </p:sp>
      <p:sp>
        <p:nvSpPr>
          <p:cNvPr id="10" name="Title 1">
            <a:extLst>
              <a:ext uri="{FF2B5EF4-FFF2-40B4-BE49-F238E27FC236}">
                <a16:creationId xmlns:a16="http://schemas.microsoft.com/office/drawing/2014/main" id="{DA4216F3-CC6E-466B-9BC1-3C4F9A01399A}"/>
              </a:ext>
            </a:extLst>
          </p:cNvPr>
          <p:cNvSpPr>
            <a:spLocks noGrp="1"/>
          </p:cNvSpPr>
          <p:nvPr>
            <p:ph type="title"/>
          </p:nvPr>
        </p:nvSpPr>
        <p:spPr>
          <a:xfrm>
            <a:off x="352665" y="207249"/>
            <a:ext cx="10286027" cy="994364"/>
          </a:xfrm>
        </p:spPr>
        <p:txBody>
          <a:bodyPr>
            <a:normAutofit/>
          </a:bodyPr>
          <a:lstStyle/>
          <a:p>
            <a:r>
              <a:rPr lang="en-GB" b="1" dirty="0"/>
              <a:t>Reading: Tuesday </a:t>
            </a:r>
            <a:r>
              <a:rPr lang="en-GB" b="1" dirty="0" smtClean="0"/>
              <a:t>13</a:t>
            </a:r>
            <a:r>
              <a:rPr lang="en-GB" b="1" baseline="30000" dirty="0" smtClean="0"/>
              <a:t>th</a:t>
            </a:r>
            <a:r>
              <a:rPr lang="en-GB" b="1" dirty="0" smtClean="0"/>
              <a:t> </a:t>
            </a:r>
            <a:r>
              <a:rPr lang="en-GB" b="1" dirty="0"/>
              <a:t>May </a:t>
            </a:r>
          </a:p>
        </p:txBody>
      </p:sp>
      <p:sp>
        <p:nvSpPr>
          <p:cNvPr id="12" name="Text Placeholder 2">
            <a:extLst>
              <a:ext uri="{FF2B5EF4-FFF2-40B4-BE49-F238E27FC236}">
                <a16:creationId xmlns:a16="http://schemas.microsoft.com/office/drawing/2014/main" id="{32A10701-0377-4415-BE7D-D9913504131C}"/>
              </a:ext>
            </a:extLst>
          </p:cNvPr>
          <p:cNvSpPr txBox="1">
            <a:spLocks/>
          </p:cNvSpPr>
          <p:nvPr/>
        </p:nvSpPr>
        <p:spPr>
          <a:xfrm>
            <a:off x="217850" y="1076802"/>
            <a:ext cx="10326993" cy="3829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smtClean="0"/>
          </a:p>
        </p:txBody>
      </p:sp>
      <p:sp>
        <p:nvSpPr>
          <p:cNvPr id="13" name="Text Placeholder 2">
            <a:extLst>
              <a:ext uri="{FF2B5EF4-FFF2-40B4-BE49-F238E27FC236}">
                <a16:creationId xmlns:a16="http://schemas.microsoft.com/office/drawing/2014/main" id="{32A10701-0377-4415-BE7D-D9913504131C}"/>
              </a:ext>
            </a:extLst>
          </p:cNvPr>
          <p:cNvSpPr txBox="1">
            <a:spLocks/>
          </p:cNvSpPr>
          <p:nvPr/>
        </p:nvSpPr>
        <p:spPr>
          <a:xfrm>
            <a:off x="247467" y="1136743"/>
            <a:ext cx="4230683" cy="9992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a:p>
        </p:txBody>
      </p:sp>
      <p:sp>
        <p:nvSpPr>
          <p:cNvPr id="16" name="Text Placeholder 2">
            <a:extLst>
              <a:ext uri="{FF2B5EF4-FFF2-40B4-BE49-F238E27FC236}">
                <a16:creationId xmlns:a16="http://schemas.microsoft.com/office/drawing/2014/main" id="{8B7EEAD6-3768-4FDE-B4F0-D6A435F06A15}"/>
              </a:ext>
            </a:extLst>
          </p:cNvPr>
          <p:cNvSpPr txBox="1">
            <a:spLocks/>
          </p:cNvSpPr>
          <p:nvPr/>
        </p:nvSpPr>
        <p:spPr>
          <a:xfrm>
            <a:off x="217850" y="1075382"/>
            <a:ext cx="11258977" cy="55735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r>
              <a:rPr lang="en-GB" dirty="0" smtClean="0"/>
              <a:t>Since the current testing formation for the SATs began in 2016, there has been a tendency for three types of questions to be the most popular. </a:t>
            </a:r>
          </a:p>
          <a:p>
            <a:pPr marL="571500" indent="-457200">
              <a:buFontTx/>
              <a:buChar char="-"/>
            </a:pPr>
            <a:r>
              <a:rPr lang="en-GB" dirty="0" smtClean="0"/>
              <a:t>Inference</a:t>
            </a:r>
          </a:p>
          <a:p>
            <a:pPr marL="571500" indent="-457200">
              <a:buFontTx/>
              <a:buChar char="-"/>
            </a:pPr>
            <a:r>
              <a:rPr lang="en-GB" dirty="0" smtClean="0"/>
              <a:t>Retrieval</a:t>
            </a:r>
          </a:p>
          <a:p>
            <a:pPr marL="571500" indent="-457200">
              <a:buFontTx/>
              <a:buChar char="-"/>
            </a:pPr>
            <a:r>
              <a:rPr lang="en-GB" dirty="0" smtClean="0"/>
              <a:t>Vocabulary (meaning of words in context)</a:t>
            </a:r>
          </a:p>
          <a:p>
            <a:pPr marL="114300" indent="0">
              <a:buFont typeface="Arial" panose="020B0604020202020204" pitchFamily="34" charset="0"/>
              <a:buNone/>
            </a:pPr>
            <a:r>
              <a:rPr lang="en-GB" dirty="0" smtClean="0"/>
              <a:t>When reading with your child at home try focusing on these types of questions:</a:t>
            </a:r>
          </a:p>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a:p>
            <a:pPr marL="114300" indent="0">
              <a:buFont typeface="Arial" panose="020B0604020202020204" pitchFamily="34" charset="0"/>
              <a:buNone/>
            </a:pPr>
            <a:endParaRPr lang="en-GB" dirty="0" smtClean="0"/>
          </a:p>
          <a:p>
            <a:endParaRPr lang="en-GB" dirty="0"/>
          </a:p>
        </p:txBody>
      </p:sp>
    </p:spTree>
    <p:extLst>
      <p:ext uri="{BB962C8B-B14F-4D97-AF65-F5344CB8AC3E}">
        <p14:creationId xmlns:p14="http://schemas.microsoft.com/office/powerpoint/2010/main" val="3500183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sz="4000" b="1" dirty="0"/>
              <a:t>Maths: Wednesday 14</a:t>
            </a:r>
            <a:r>
              <a:rPr lang="en-GB" sz="4000" b="1" baseline="30000" dirty="0"/>
              <a:t>th</a:t>
            </a:r>
            <a:r>
              <a:rPr lang="en-GB" sz="4000" b="1" dirty="0"/>
              <a:t> May and Thursday 15</a:t>
            </a:r>
            <a:r>
              <a:rPr lang="en-GB" sz="4000" b="1" baseline="30000" dirty="0"/>
              <a:t>th</a:t>
            </a:r>
            <a:r>
              <a:rPr lang="en-GB" sz="4000" b="1"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415600" y="985737"/>
            <a:ext cx="11360800" cy="4432929"/>
          </a:xfrm>
        </p:spPr>
        <p:txBody>
          <a:bodyPr/>
          <a:lstStyle/>
          <a:p>
            <a:pPr marL="152396" indent="0">
              <a:buNone/>
            </a:pPr>
            <a:r>
              <a:rPr lang="en-GB" dirty="0"/>
              <a:t>The maths assessments consist of three tests.</a:t>
            </a:r>
          </a:p>
          <a:p>
            <a:pPr marL="152396" indent="0">
              <a:buNone/>
            </a:pPr>
            <a:endParaRPr lang="en-GB" dirty="0"/>
          </a:p>
          <a:p>
            <a:r>
              <a:rPr lang="en-GB" dirty="0"/>
              <a:t>Paper 1: Arithmetic (30 minutes) – Wednesday 14</a:t>
            </a:r>
            <a:r>
              <a:rPr lang="en-GB" baseline="30000" dirty="0"/>
              <a:t>th</a:t>
            </a:r>
            <a:r>
              <a:rPr lang="en-GB" dirty="0"/>
              <a:t> May</a:t>
            </a:r>
          </a:p>
          <a:p>
            <a:endParaRPr lang="en-GB" dirty="0"/>
          </a:p>
          <a:p>
            <a:r>
              <a:rPr lang="en-GB" dirty="0"/>
              <a:t>Paper 2: Reasoning (40 minutes) – Wednesday 15</a:t>
            </a:r>
            <a:r>
              <a:rPr lang="en-GB" baseline="30000" dirty="0"/>
              <a:t>th</a:t>
            </a:r>
            <a:r>
              <a:rPr lang="en-GB" dirty="0"/>
              <a:t> May</a:t>
            </a:r>
          </a:p>
          <a:p>
            <a:endParaRPr lang="en-GB" dirty="0"/>
          </a:p>
          <a:p>
            <a:r>
              <a:rPr lang="en-GB" dirty="0"/>
              <a:t>Paper 3: Reasoning (40 minutes) – Thursday 15</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30225869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439400" y="5181600"/>
            <a:ext cx="1752600" cy="1676400"/>
          </a:xfrm>
          <a:prstGeom prst="rect">
            <a:avLst/>
          </a:prstGeom>
        </p:spPr>
      </p:pic>
      <p:sp>
        <p:nvSpPr>
          <p:cNvPr id="9" name="Google Shape;116;p23"/>
          <p:cNvSpPr txBox="1">
            <a:spLocks/>
          </p:cNvSpPr>
          <p:nvPr/>
        </p:nvSpPr>
        <p:spPr>
          <a:xfrm>
            <a:off x="1725369" y="2924547"/>
            <a:ext cx="8520600" cy="1665037"/>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endParaRPr lang="en-GB" b="1" dirty="0">
              <a:ea typeface="Nunito Sans Light"/>
              <a:cs typeface="Nunito Sans Light"/>
              <a:sym typeface="Nunito Sans Light"/>
            </a:endParaRPr>
          </a:p>
        </p:txBody>
      </p:sp>
      <p:sp>
        <p:nvSpPr>
          <p:cNvPr id="8" name="Title 1">
            <a:extLst>
              <a:ext uri="{FF2B5EF4-FFF2-40B4-BE49-F238E27FC236}">
                <a16:creationId xmlns:a16="http://schemas.microsoft.com/office/drawing/2014/main" id="{6FF0291D-AFEA-4124-B1F8-9952DA88D993}"/>
              </a:ext>
            </a:extLst>
          </p:cNvPr>
          <p:cNvSpPr txBox="1">
            <a:spLocks/>
          </p:cNvSpPr>
          <p:nvPr/>
        </p:nvSpPr>
        <p:spPr>
          <a:xfrm>
            <a:off x="217850" y="207250"/>
            <a:ext cx="8520600" cy="43477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1" name="Title 1">
            <a:extLst>
              <a:ext uri="{FF2B5EF4-FFF2-40B4-BE49-F238E27FC236}">
                <a16:creationId xmlns:a16="http://schemas.microsoft.com/office/drawing/2014/main" id="{A1044FEE-BF17-403A-B56C-20102ECE6DD8}"/>
              </a:ext>
            </a:extLst>
          </p:cNvPr>
          <p:cNvSpPr txBox="1">
            <a:spLocks/>
          </p:cNvSpPr>
          <p:nvPr/>
        </p:nvSpPr>
        <p:spPr>
          <a:xfrm>
            <a:off x="838200" y="642025"/>
            <a:ext cx="10943492" cy="7119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p>
        </p:txBody>
      </p:sp>
      <p:sp>
        <p:nvSpPr>
          <p:cNvPr id="12" name="Text Placeholder 2">
            <a:extLst>
              <a:ext uri="{FF2B5EF4-FFF2-40B4-BE49-F238E27FC236}">
                <a16:creationId xmlns:a16="http://schemas.microsoft.com/office/drawing/2014/main" id="{32A10701-0377-4415-BE7D-D9913504131C}"/>
              </a:ext>
            </a:extLst>
          </p:cNvPr>
          <p:cNvSpPr txBox="1">
            <a:spLocks/>
          </p:cNvSpPr>
          <p:nvPr/>
        </p:nvSpPr>
        <p:spPr>
          <a:xfrm>
            <a:off x="217850" y="1076802"/>
            <a:ext cx="10326993" cy="3829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smtClean="0"/>
          </a:p>
        </p:txBody>
      </p:sp>
      <p:sp>
        <p:nvSpPr>
          <p:cNvPr id="13" name="Text Placeholder 2">
            <a:extLst>
              <a:ext uri="{FF2B5EF4-FFF2-40B4-BE49-F238E27FC236}">
                <a16:creationId xmlns:a16="http://schemas.microsoft.com/office/drawing/2014/main" id="{32A10701-0377-4415-BE7D-D9913504131C}"/>
              </a:ext>
            </a:extLst>
          </p:cNvPr>
          <p:cNvSpPr txBox="1">
            <a:spLocks/>
          </p:cNvSpPr>
          <p:nvPr/>
        </p:nvSpPr>
        <p:spPr>
          <a:xfrm>
            <a:off x="247467" y="1136743"/>
            <a:ext cx="4230683" cy="9992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a:p>
        </p:txBody>
      </p:sp>
      <p:sp>
        <p:nvSpPr>
          <p:cNvPr id="14" name="Title 1">
            <a:extLst>
              <a:ext uri="{FF2B5EF4-FFF2-40B4-BE49-F238E27FC236}">
                <a16:creationId xmlns:a16="http://schemas.microsoft.com/office/drawing/2014/main" id="{3AAEB9A0-7B25-442B-9EA0-309CC7F2590A}"/>
              </a:ext>
            </a:extLst>
          </p:cNvPr>
          <p:cNvSpPr txBox="1">
            <a:spLocks/>
          </p:cNvSpPr>
          <p:nvPr/>
        </p:nvSpPr>
        <p:spPr>
          <a:xfrm>
            <a:off x="1121046" y="380872"/>
            <a:ext cx="8520600" cy="43477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p>
        </p:txBody>
      </p:sp>
      <p:sp>
        <p:nvSpPr>
          <p:cNvPr id="15" name="Text Placeholder 2">
            <a:extLst>
              <a:ext uri="{FF2B5EF4-FFF2-40B4-BE49-F238E27FC236}">
                <a16:creationId xmlns:a16="http://schemas.microsoft.com/office/drawing/2014/main" id="{1E75F246-19B7-4FB4-8C49-078651BDCF17}"/>
              </a:ext>
            </a:extLst>
          </p:cNvPr>
          <p:cNvSpPr txBox="1">
            <a:spLocks/>
          </p:cNvSpPr>
          <p:nvPr/>
        </p:nvSpPr>
        <p:spPr>
          <a:xfrm>
            <a:off x="836275" y="1377821"/>
            <a:ext cx="8520600" cy="3324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a:p>
        </p:txBody>
      </p:sp>
      <p:sp>
        <p:nvSpPr>
          <p:cNvPr id="10" name="Title 1">
            <a:extLst>
              <a:ext uri="{FF2B5EF4-FFF2-40B4-BE49-F238E27FC236}">
                <a16:creationId xmlns:a16="http://schemas.microsoft.com/office/drawing/2014/main" id="{3AAEB9A0-7B25-442B-9EA0-309CC7F2590A}"/>
              </a:ext>
            </a:extLst>
          </p:cNvPr>
          <p:cNvSpPr>
            <a:spLocks noGrp="1"/>
          </p:cNvSpPr>
          <p:nvPr>
            <p:ph type="title"/>
          </p:nvPr>
        </p:nvSpPr>
        <p:spPr>
          <a:xfrm>
            <a:off x="836275" y="571391"/>
            <a:ext cx="8520600" cy="434776"/>
          </a:xfrm>
        </p:spPr>
        <p:txBody>
          <a:bodyPr>
            <a:normAutofit fontScale="90000"/>
          </a:bodyPr>
          <a:lstStyle/>
          <a:p>
            <a:r>
              <a:rPr lang="en-GB" b="1" dirty="0"/>
              <a:t>Maths Paper 1 (Arithmetic)</a:t>
            </a:r>
          </a:p>
        </p:txBody>
      </p:sp>
      <p:sp>
        <p:nvSpPr>
          <p:cNvPr id="16" name="Text Placeholder 2">
            <a:extLst>
              <a:ext uri="{FF2B5EF4-FFF2-40B4-BE49-F238E27FC236}">
                <a16:creationId xmlns:a16="http://schemas.microsoft.com/office/drawing/2014/main" id="{1E75F246-19B7-4FB4-8C49-078651BDCF17}"/>
              </a:ext>
            </a:extLst>
          </p:cNvPr>
          <p:cNvSpPr txBox="1">
            <a:spLocks/>
          </p:cNvSpPr>
          <p:nvPr/>
        </p:nvSpPr>
        <p:spPr>
          <a:xfrm>
            <a:off x="311700" y="1196686"/>
            <a:ext cx="11469992" cy="328757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r>
              <a:rPr lang="en-GB" dirty="0" smtClean="0"/>
              <a:t>The maths arithmetic paper has a total of </a:t>
            </a:r>
            <a:r>
              <a:rPr lang="en-GB" dirty="0" smtClean="0">
                <a:solidFill>
                  <a:srgbClr val="283593"/>
                </a:solidFill>
              </a:rPr>
              <a:t>40 marks</a:t>
            </a:r>
            <a:r>
              <a:rPr lang="en-GB" dirty="0" smtClean="0"/>
              <a:t>. </a:t>
            </a:r>
          </a:p>
          <a:p>
            <a:pPr marL="114300" indent="0">
              <a:buFont typeface="Arial" panose="020B0604020202020204" pitchFamily="34" charset="0"/>
              <a:buNone/>
            </a:pPr>
            <a:endParaRPr lang="en-GB" dirty="0" smtClean="0"/>
          </a:p>
          <a:p>
            <a:pPr marL="114300" indent="0">
              <a:buFont typeface="Arial" panose="020B0604020202020204" pitchFamily="34" charset="0"/>
              <a:buNone/>
            </a:pPr>
            <a:r>
              <a:rPr lang="en-GB" dirty="0" smtClean="0"/>
              <a:t>The test covers the four operations (addition, subtraction, multiplication, division, including order of operations requiring BODMAS), percentages of amounts and calculating with decimals and fractions. </a:t>
            </a:r>
          </a:p>
          <a:p>
            <a:pPr marL="114300" indent="0">
              <a:buFont typeface="Arial" panose="020B0604020202020204" pitchFamily="34" charset="0"/>
              <a:buNone/>
            </a:pPr>
            <a:endParaRPr lang="en-GB" dirty="0" smtClean="0"/>
          </a:p>
          <a:p>
            <a:pPr marL="114300" indent="0">
              <a:buFont typeface="Arial" panose="020B0604020202020204" pitchFamily="34" charset="0"/>
              <a:buNone/>
            </a:pPr>
            <a:r>
              <a:rPr lang="en-GB" dirty="0" smtClean="0"/>
              <a:t>Example question: </a:t>
            </a:r>
            <a:endParaRPr lang="en-GB" dirty="0"/>
          </a:p>
        </p:txBody>
      </p:sp>
      <p:pic>
        <p:nvPicPr>
          <p:cNvPr id="17" name="Picture 16">
            <a:extLst>
              <a:ext uri="{FF2B5EF4-FFF2-40B4-BE49-F238E27FC236}">
                <a16:creationId xmlns:a16="http://schemas.microsoft.com/office/drawing/2014/main" id="{BC94F2D9-973C-494A-90AA-48A51B6A6BD4}"/>
              </a:ext>
            </a:extLst>
          </p:cNvPr>
          <p:cNvPicPr>
            <a:picLocks noChangeAspect="1"/>
          </p:cNvPicPr>
          <p:nvPr/>
        </p:nvPicPr>
        <p:blipFill>
          <a:blip r:embed="rId4"/>
          <a:stretch>
            <a:fillRect/>
          </a:stretch>
        </p:blipFill>
        <p:spPr>
          <a:xfrm>
            <a:off x="311700" y="3439862"/>
            <a:ext cx="5626916" cy="2616236"/>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48913D6F-D566-48E5-8451-0D1877B89276}"/>
              </a:ext>
            </a:extLst>
          </p:cNvPr>
          <p:cNvPicPr>
            <a:picLocks noChangeAspect="1"/>
          </p:cNvPicPr>
          <p:nvPr/>
        </p:nvPicPr>
        <p:blipFill>
          <a:blip r:embed="rId5"/>
          <a:stretch>
            <a:fillRect/>
          </a:stretch>
        </p:blipFill>
        <p:spPr>
          <a:xfrm>
            <a:off x="6352680" y="3308202"/>
            <a:ext cx="5715854" cy="31448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6706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439400" y="5181600"/>
            <a:ext cx="1752600" cy="1676400"/>
          </a:xfrm>
          <a:prstGeom prst="rect">
            <a:avLst/>
          </a:prstGeom>
        </p:spPr>
      </p:pic>
      <p:sp>
        <p:nvSpPr>
          <p:cNvPr id="9" name="Google Shape;116;p23"/>
          <p:cNvSpPr txBox="1">
            <a:spLocks/>
          </p:cNvSpPr>
          <p:nvPr/>
        </p:nvSpPr>
        <p:spPr>
          <a:xfrm>
            <a:off x="1725369" y="2924547"/>
            <a:ext cx="8520600" cy="1665037"/>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endParaRPr lang="en-GB" b="1" dirty="0">
              <a:ea typeface="Nunito Sans Light"/>
              <a:cs typeface="Nunito Sans Light"/>
              <a:sym typeface="Nunito Sans Light"/>
            </a:endParaRPr>
          </a:p>
        </p:txBody>
      </p:sp>
      <p:sp>
        <p:nvSpPr>
          <p:cNvPr id="8" name="Title 1">
            <a:extLst>
              <a:ext uri="{FF2B5EF4-FFF2-40B4-BE49-F238E27FC236}">
                <a16:creationId xmlns:a16="http://schemas.microsoft.com/office/drawing/2014/main" id="{6FF0291D-AFEA-4124-B1F8-9952DA88D993}"/>
              </a:ext>
            </a:extLst>
          </p:cNvPr>
          <p:cNvSpPr txBox="1">
            <a:spLocks/>
          </p:cNvSpPr>
          <p:nvPr/>
        </p:nvSpPr>
        <p:spPr>
          <a:xfrm>
            <a:off x="217850" y="207250"/>
            <a:ext cx="8520600" cy="43477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1" name="Title 1">
            <a:extLst>
              <a:ext uri="{FF2B5EF4-FFF2-40B4-BE49-F238E27FC236}">
                <a16:creationId xmlns:a16="http://schemas.microsoft.com/office/drawing/2014/main" id="{A1044FEE-BF17-403A-B56C-20102ECE6DD8}"/>
              </a:ext>
            </a:extLst>
          </p:cNvPr>
          <p:cNvSpPr txBox="1">
            <a:spLocks/>
          </p:cNvSpPr>
          <p:nvPr/>
        </p:nvSpPr>
        <p:spPr>
          <a:xfrm>
            <a:off x="838200" y="642025"/>
            <a:ext cx="10943492" cy="7119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p>
        </p:txBody>
      </p:sp>
      <p:sp>
        <p:nvSpPr>
          <p:cNvPr id="12" name="Text Placeholder 2">
            <a:extLst>
              <a:ext uri="{FF2B5EF4-FFF2-40B4-BE49-F238E27FC236}">
                <a16:creationId xmlns:a16="http://schemas.microsoft.com/office/drawing/2014/main" id="{32A10701-0377-4415-BE7D-D9913504131C}"/>
              </a:ext>
            </a:extLst>
          </p:cNvPr>
          <p:cNvSpPr txBox="1">
            <a:spLocks/>
          </p:cNvSpPr>
          <p:nvPr/>
        </p:nvSpPr>
        <p:spPr>
          <a:xfrm>
            <a:off x="217850" y="1076802"/>
            <a:ext cx="10326993" cy="3829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smtClean="0"/>
          </a:p>
        </p:txBody>
      </p:sp>
      <p:sp>
        <p:nvSpPr>
          <p:cNvPr id="13" name="Text Placeholder 2">
            <a:extLst>
              <a:ext uri="{FF2B5EF4-FFF2-40B4-BE49-F238E27FC236}">
                <a16:creationId xmlns:a16="http://schemas.microsoft.com/office/drawing/2014/main" id="{32A10701-0377-4415-BE7D-D9913504131C}"/>
              </a:ext>
            </a:extLst>
          </p:cNvPr>
          <p:cNvSpPr txBox="1">
            <a:spLocks/>
          </p:cNvSpPr>
          <p:nvPr/>
        </p:nvSpPr>
        <p:spPr>
          <a:xfrm>
            <a:off x="247467" y="1136743"/>
            <a:ext cx="4230683" cy="9992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a:p>
        </p:txBody>
      </p:sp>
      <p:sp>
        <p:nvSpPr>
          <p:cNvPr id="14" name="Title 1">
            <a:extLst>
              <a:ext uri="{FF2B5EF4-FFF2-40B4-BE49-F238E27FC236}">
                <a16:creationId xmlns:a16="http://schemas.microsoft.com/office/drawing/2014/main" id="{3AAEB9A0-7B25-442B-9EA0-309CC7F2590A}"/>
              </a:ext>
            </a:extLst>
          </p:cNvPr>
          <p:cNvSpPr txBox="1">
            <a:spLocks/>
          </p:cNvSpPr>
          <p:nvPr/>
        </p:nvSpPr>
        <p:spPr>
          <a:xfrm>
            <a:off x="1121046" y="380872"/>
            <a:ext cx="8520600" cy="43477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p>
        </p:txBody>
      </p:sp>
      <p:sp>
        <p:nvSpPr>
          <p:cNvPr id="15" name="Text Placeholder 2">
            <a:extLst>
              <a:ext uri="{FF2B5EF4-FFF2-40B4-BE49-F238E27FC236}">
                <a16:creationId xmlns:a16="http://schemas.microsoft.com/office/drawing/2014/main" id="{1E75F246-19B7-4FB4-8C49-078651BDCF17}"/>
              </a:ext>
            </a:extLst>
          </p:cNvPr>
          <p:cNvSpPr txBox="1">
            <a:spLocks/>
          </p:cNvSpPr>
          <p:nvPr/>
        </p:nvSpPr>
        <p:spPr>
          <a:xfrm>
            <a:off x="836275" y="1377821"/>
            <a:ext cx="8520600" cy="3324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a:p>
        </p:txBody>
      </p:sp>
      <p:sp>
        <p:nvSpPr>
          <p:cNvPr id="10" name="Title 1">
            <a:extLst>
              <a:ext uri="{FF2B5EF4-FFF2-40B4-BE49-F238E27FC236}">
                <a16:creationId xmlns:a16="http://schemas.microsoft.com/office/drawing/2014/main" id="{3AAEB9A0-7B25-442B-9EA0-309CC7F2590A}"/>
              </a:ext>
            </a:extLst>
          </p:cNvPr>
          <p:cNvSpPr>
            <a:spLocks noGrp="1"/>
          </p:cNvSpPr>
          <p:nvPr>
            <p:ph type="title"/>
          </p:nvPr>
        </p:nvSpPr>
        <p:spPr>
          <a:xfrm>
            <a:off x="836275" y="571391"/>
            <a:ext cx="8520600" cy="434776"/>
          </a:xfrm>
        </p:spPr>
        <p:txBody>
          <a:bodyPr>
            <a:normAutofit fontScale="90000"/>
          </a:bodyPr>
          <a:lstStyle/>
          <a:p>
            <a:r>
              <a:rPr lang="en-GB" b="1" dirty="0"/>
              <a:t>Maths Paper 1 (Arithmetic)</a:t>
            </a:r>
          </a:p>
        </p:txBody>
      </p:sp>
      <p:pic>
        <p:nvPicPr>
          <p:cNvPr id="19" name="Picture 18">
            <a:extLst>
              <a:ext uri="{FF2B5EF4-FFF2-40B4-BE49-F238E27FC236}">
                <a16:creationId xmlns:a16="http://schemas.microsoft.com/office/drawing/2014/main" id="{921C5942-8DCB-463D-8BB0-FB44BFEC63A0}"/>
              </a:ext>
            </a:extLst>
          </p:cNvPr>
          <p:cNvPicPr>
            <a:picLocks noChangeAspect="1"/>
          </p:cNvPicPr>
          <p:nvPr/>
        </p:nvPicPr>
        <p:blipFill>
          <a:blip r:embed="rId4"/>
          <a:stretch>
            <a:fillRect/>
          </a:stretch>
        </p:blipFill>
        <p:spPr>
          <a:xfrm>
            <a:off x="6453715" y="1173964"/>
            <a:ext cx="5040631" cy="2152017"/>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67D3232B-0ACE-4C56-9E33-0263E37ABAF8}"/>
              </a:ext>
            </a:extLst>
          </p:cNvPr>
          <p:cNvPicPr>
            <a:picLocks noChangeAspect="1"/>
          </p:cNvPicPr>
          <p:nvPr/>
        </p:nvPicPr>
        <p:blipFill>
          <a:blip r:embed="rId5"/>
          <a:stretch>
            <a:fillRect/>
          </a:stretch>
        </p:blipFill>
        <p:spPr>
          <a:xfrm>
            <a:off x="488520" y="4139529"/>
            <a:ext cx="5040629" cy="2152016"/>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8D638EAE-3BC6-46F0-8597-B631DD4D9848}"/>
              </a:ext>
            </a:extLst>
          </p:cNvPr>
          <p:cNvPicPr>
            <a:picLocks noChangeAspect="1"/>
          </p:cNvPicPr>
          <p:nvPr/>
        </p:nvPicPr>
        <p:blipFill>
          <a:blip r:embed="rId6"/>
          <a:stretch>
            <a:fillRect/>
          </a:stretch>
        </p:blipFill>
        <p:spPr>
          <a:xfrm>
            <a:off x="6453715" y="4091521"/>
            <a:ext cx="5040629" cy="2152016"/>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EE3B96BB-C0CE-45C4-8855-CD3821869675}"/>
              </a:ext>
            </a:extLst>
          </p:cNvPr>
          <p:cNvPicPr>
            <a:picLocks noChangeAspect="1"/>
          </p:cNvPicPr>
          <p:nvPr/>
        </p:nvPicPr>
        <p:blipFill>
          <a:blip r:embed="rId7"/>
          <a:stretch>
            <a:fillRect/>
          </a:stretch>
        </p:blipFill>
        <p:spPr>
          <a:xfrm>
            <a:off x="523994" y="1174079"/>
            <a:ext cx="5040627" cy="21520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0212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sz="3600" b="1"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415600" y="985737"/>
            <a:ext cx="11360800" cy="5433300"/>
          </a:xfrm>
        </p:spPr>
        <p:txBody>
          <a:bodyPr/>
          <a:lstStyle/>
          <a:p>
            <a:pPr marL="152396" indent="0">
              <a:buNone/>
            </a:pPr>
            <a:r>
              <a:rPr lang="en-GB" dirty="0">
                <a:solidFill>
                  <a:srgbClr val="283593"/>
                </a:solidFill>
              </a:rPr>
              <a:t>Paper 2 </a:t>
            </a:r>
            <a:r>
              <a:rPr lang="en-GB" dirty="0"/>
              <a:t>will take place </a:t>
            </a:r>
            <a:r>
              <a:rPr lang="en-GB" dirty="0">
                <a:solidFill>
                  <a:srgbClr val="283593"/>
                </a:solidFill>
              </a:rPr>
              <a:t>on Wednesday 14</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15</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52396" indent="0">
              <a:buNone/>
            </a:pPr>
            <a:endParaRPr lang="en-GB" dirty="0"/>
          </a:p>
          <a:p>
            <a:pPr marL="152396"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18</a:t>
            </a:fld>
            <a:endParaRPr lang="en"/>
          </a:p>
        </p:txBody>
      </p:sp>
    </p:spTree>
    <p:extLst>
      <p:ext uri="{BB962C8B-B14F-4D97-AF65-F5344CB8AC3E}">
        <p14:creationId xmlns:p14="http://schemas.microsoft.com/office/powerpoint/2010/main" val="200480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439400" y="5181600"/>
            <a:ext cx="1752600" cy="1676400"/>
          </a:xfrm>
          <a:prstGeom prst="rect">
            <a:avLst/>
          </a:prstGeom>
        </p:spPr>
      </p:pic>
      <p:sp>
        <p:nvSpPr>
          <p:cNvPr id="9" name="Google Shape;116;p23"/>
          <p:cNvSpPr txBox="1">
            <a:spLocks/>
          </p:cNvSpPr>
          <p:nvPr/>
        </p:nvSpPr>
        <p:spPr>
          <a:xfrm>
            <a:off x="1725369" y="2924547"/>
            <a:ext cx="8520600" cy="1665037"/>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endParaRPr lang="en-GB" b="1" dirty="0">
              <a:ea typeface="Nunito Sans Light"/>
              <a:cs typeface="Nunito Sans Light"/>
              <a:sym typeface="Nunito Sans Light"/>
            </a:endParaRPr>
          </a:p>
        </p:txBody>
      </p:sp>
      <p:sp>
        <p:nvSpPr>
          <p:cNvPr id="8" name="Title 1">
            <a:extLst>
              <a:ext uri="{FF2B5EF4-FFF2-40B4-BE49-F238E27FC236}">
                <a16:creationId xmlns:a16="http://schemas.microsoft.com/office/drawing/2014/main" id="{6FF0291D-AFEA-4124-B1F8-9952DA88D993}"/>
              </a:ext>
            </a:extLst>
          </p:cNvPr>
          <p:cNvSpPr txBox="1">
            <a:spLocks/>
          </p:cNvSpPr>
          <p:nvPr/>
        </p:nvSpPr>
        <p:spPr>
          <a:xfrm>
            <a:off x="217850" y="207250"/>
            <a:ext cx="8520600" cy="43477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1" name="Title 1">
            <a:extLst>
              <a:ext uri="{FF2B5EF4-FFF2-40B4-BE49-F238E27FC236}">
                <a16:creationId xmlns:a16="http://schemas.microsoft.com/office/drawing/2014/main" id="{A1044FEE-BF17-403A-B56C-20102ECE6DD8}"/>
              </a:ext>
            </a:extLst>
          </p:cNvPr>
          <p:cNvSpPr txBox="1">
            <a:spLocks/>
          </p:cNvSpPr>
          <p:nvPr/>
        </p:nvSpPr>
        <p:spPr>
          <a:xfrm>
            <a:off x="838200" y="642025"/>
            <a:ext cx="10943492" cy="7119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p>
        </p:txBody>
      </p:sp>
      <p:sp>
        <p:nvSpPr>
          <p:cNvPr id="12" name="Text Placeholder 2">
            <a:extLst>
              <a:ext uri="{FF2B5EF4-FFF2-40B4-BE49-F238E27FC236}">
                <a16:creationId xmlns:a16="http://schemas.microsoft.com/office/drawing/2014/main" id="{32A10701-0377-4415-BE7D-D9913504131C}"/>
              </a:ext>
            </a:extLst>
          </p:cNvPr>
          <p:cNvSpPr txBox="1">
            <a:spLocks/>
          </p:cNvSpPr>
          <p:nvPr/>
        </p:nvSpPr>
        <p:spPr>
          <a:xfrm>
            <a:off x="217850" y="1076802"/>
            <a:ext cx="10326993" cy="3829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smtClean="0"/>
          </a:p>
        </p:txBody>
      </p:sp>
      <p:sp>
        <p:nvSpPr>
          <p:cNvPr id="13" name="Text Placeholder 2">
            <a:extLst>
              <a:ext uri="{FF2B5EF4-FFF2-40B4-BE49-F238E27FC236}">
                <a16:creationId xmlns:a16="http://schemas.microsoft.com/office/drawing/2014/main" id="{32A10701-0377-4415-BE7D-D9913504131C}"/>
              </a:ext>
            </a:extLst>
          </p:cNvPr>
          <p:cNvSpPr txBox="1">
            <a:spLocks/>
          </p:cNvSpPr>
          <p:nvPr/>
        </p:nvSpPr>
        <p:spPr>
          <a:xfrm>
            <a:off x="247467" y="1136743"/>
            <a:ext cx="4230683" cy="9992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a:p>
        </p:txBody>
      </p:sp>
      <p:sp>
        <p:nvSpPr>
          <p:cNvPr id="14" name="Title 1">
            <a:extLst>
              <a:ext uri="{FF2B5EF4-FFF2-40B4-BE49-F238E27FC236}">
                <a16:creationId xmlns:a16="http://schemas.microsoft.com/office/drawing/2014/main" id="{3AAEB9A0-7B25-442B-9EA0-309CC7F2590A}"/>
              </a:ext>
            </a:extLst>
          </p:cNvPr>
          <p:cNvSpPr txBox="1">
            <a:spLocks/>
          </p:cNvSpPr>
          <p:nvPr/>
        </p:nvSpPr>
        <p:spPr>
          <a:xfrm>
            <a:off x="1121046" y="380872"/>
            <a:ext cx="8520600" cy="43477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p>
        </p:txBody>
      </p:sp>
      <p:sp>
        <p:nvSpPr>
          <p:cNvPr id="15" name="Text Placeholder 2">
            <a:extLst>
              <a:ext uri="{FF2B5EF4-FFF2-40B4-BE49-F238E27FC236}">
                <a16:creationId xmlns:a16="http://schemas.microsoft.com/office/drawing/2014/main" id="{1E75F246-19B7-4FB4-8C49-078651BDCF17}"/>
              </a:ext>
            </a:extLst>
          </p:cNvPr>
          <p:cNvSpPr txBox="1">
            <a:spLocks/>
          </p:cNvSpPr>
          <p:nvPr/>
        </p:nvSpPr>
        <p:spPr>
          <a:xfrm>
            <a:off x="836275" y="1377821"/>
            <a:ext cx="8520600" cy="3324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a:p>
        </p:txBody>
      </p:sp>
      <p:sp>
        <p:nvSpPr>
          <p:cNvPr id="23" name="Title 1">
            <a:extLst>
              <a:ext uri="{FF2B5EF4-FFF2-40B4-BE49-F238E27FC236}">
                <a16:creationId xmlns:a16="http://schemas.microsoft.com/office/drawing/2014/main" id="{4000450E-C71B-47FF-800C-2C2D9F6BF090}"/>
              </a:ext>
            </a:extLst>
          </p:cNvPr>
          <p:cNvSpPr txBox="1">
            <a:spLocks/>
          </p:cNvSpPr>
          <p:nvPr/>
        </p:nvSpPr>
        <p:spPr>
          <a:xfrm>
            <a:off x="565108" y="412735"/>
            <a:ext cx="10864892" cy="10283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Maths Papers 2 and 3 (Reasoning)</a:t>
            </a:r>
            <a:endParaRPr lang="en-GB" dirty="0"/>
          </a:p>
        </p:txBody>
      </p:sp>
      <p:pic>
        <p:nvPicPr>
          <p:cNvPr id="16" name="Picture 15">
            <a:extLst>
              <a:ext uri="{FF2B5EF4-FFF2-40B4-BE49-F238E27FC236}">
                <a16:creationId xmlns:a16="http://schemas.microsoft.com/office/drawing/2014/main" id="{AB8299F6-38B7-4E7A-A209-55C5F1F5E0E3}"/>
              </a:ext>
            </a:extLst>
          </p:cNvPr>
          <p:cNvPicPr>
            <a:picLocks noChangeAspect="1"/>
          </p:cNvPicPr>
          <p:nvPr/>
        </p:nvPicPr>
        <p:blipFill>
          <a:blip r:embed="rId4"/>
          <a:stretch>
            <a:fillRect/>
          </a:stretch>
        </p:blipFill>
        <p:spPr>
          <a:xfrm>
            <a:off x="332224" y="1682187"/>
            <a:ext cx="5558622" cy="4641490"/>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5F303EEC-77A0-4956-B480-97A546CDC174}"/>
              </a:ext>
            </a:extLst>
          </p:cNvPr>
          <p:cNvPicPr>
            <a:picLocks noChangeAspect="1"/>
          </p:cNvPicPr>
          <p:nvPr/>
        </p:nvPicPr>
        <p:blipFill>
          <a:blip r:embed="rId5"/>
          <a:stretch>
            <a:fillRect/>
          </a:stretch>
        </p:blipFill>
        <p:spPr>
          <a:xfrm>
            <a:off x="6318591" y="1702263"/>
            <a:ext cx="5092721" cy="233477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6621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415600" y="985737"/>
            <a:ext cx="11360800" cy="537811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12</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15</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Grammar, punctuation and spelling (paper 1: GPS) – Monday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Grammar, punctuation and spelling (paper 2: Spelling) – Monday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13</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14</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14</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Thursday 15</a:t>
            </a:r>
            <a:r>
              <a:rPr lang="en-GB" baseline="30000" dirty="0">
                <a:solidFill>
                  <a:srgbClr val="283593"/>
                </a:solidFill>
                <a:latin typeface="+mn-lt"/>
              </a:rPr>
              <a:t>th</a:t>
            </a:r>
            <a:r>
              <a:rPr lang="en-GB" dirty="0">
                <a:solidFill>
                  <a:srgbClr val="283593"/>
                </a:solidFill>
                <a:latin typeface="+mn-lt"/>
              </a:rPr>
              <a:t> May</a:t>
            </a:r>
          </a:p>
          <a:p>
            <a:pPr defTabSz="1219170">
              <a:lnSpc>
                <a:spcPct val="115000"/>
              </a:lnSpc>
              <a:buClr>
                <a:srgbClr val="595959"/>
              </a:buClr>
              <a:defRPr/>
            </a:pPr>
            <a:r>
              <a:rPr lang="en-GB" kern="0" dirty="0">
                <a:solidFill>
                  <a:srgbClr val="000000"/>
                </a:solidFill>
                <a:latin typeface="Arial"/>
              </a:rPr>
              <a:t>Writing is assessed using evidence collected throughout Year 6. There is no Year 6 SATs writing test. </a:t>
            </a:r>
          </a:p>
          <a:p>
            <a:pPr marL="152396" indent="0" defTabSz="1219170">
              <a:lnSpc>
                <a:spcPct val="115000"/>
              </a:lnSpc>
              <a:buClr>
                <a:srgbClr val="595959"/>
              </a:buClr>
              <a:buNone/>
              <a:defRPr/>
            </a:pPr>
            <a:r>
              <a:rPr lang="en-GB" sz="1400" i="1" kern="0" dirty="0">
                <a:solidFill>
                  <a:srgbClr val="000000"/>
                </a:solidFill>
                <a:latin typeface="Arial"/>
                <a:ea typeface="Arial"/>
                <a:cs typeface="Arial"/>
                <a:sym typeface="Arial"/>
              </a:rPr>
              <a:t>The key stage 2 tests will be taken on set dates unless your child is absent, in which case they may be able to take them up to 5 school days afterwards.</a:t>
            </a:r>
            <a:endParaRPr lang="en-GB" sz="1467" kern="0" dirty="0">
              <a:solidFill>
                <a:srgbClr val="000000"/>
              </a:solidFill>
              <a:latin typeface="Arial"/>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86055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439400" y="5181600"/>
            <a:ext cx="1752600" cy="1676400"/>
          </a:xfrm>
          <a:prstGeom prst="rect">
            <a:avLst/>
          </a:prstGeom>
        </p:spPr>
      </p:pic>
      <p:sp>
        <p:nvSpPr>
          <p:cNvPr id="9" name="Google Shape;116;p23"/>
          <p:cNvSpPr txBox="1">
            <a:spLocks/>
          </p:cNvSpPr>
          <p:nvPr/>
        </p:nvSpPr>
        <p:spPr>
          <a:xfrm>
            <a:off x="1725369" y="2924547"/>
            <a:ext cx="8520600" cy="1665037"/>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endParaRPr lang="en-GB" b="1" dirty="0">
              <a:ea typeface="Nunito Sans Light"/>
              <a:cs typeface="Nunito Sans Light"/>
              <a:sym typeface="Nunito Sans Light"/>
            </a:endParaRPr>
          </a:p>
        </p:txBody>
      </p:sp>
      <p:sp>
        <p:nvSpPr>
          <p:cNvPr id="8" name="Title 1">
            <a:extLst>
              <a:ext uri="{FF2B5EF4-FFF2-40B4-BE49-F238E27FC236}">
                <a16:creationId xmlns:a16="http://schemas.microsoft.com/office/drawing/2014/main" id="{6FF0291D-AFEA-4124-B1F8-9952DA88D993}"/>
              </a:ext>
            </a:extLst>
          </p:cNvPr>
          <p:cNvSpPr txBox="1">
            <a:spLocks/>
          </p:cNvSpPr>
          <p:nvPr/>
        </p:nvSpPr>
        <p:spPr>
          <a:xfrm>
            <a:off x="217850" y="207250"/>
            <a:ext cx="8520600" cy="43477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1" name="Title 1">
            <a:extLst>
              <a:ext uri="{FF2B5EF4-FFF2-40B4-BE49-F238E27FC236}">
                <a16:creationId xmlns:a16="http://schemas.microsoft.com/office/drawing/2014/main" id="{A1044FEE-BF17-403A-B56C-20102ECE6DD8}"/>
              </a:ext>
            </a:extLst>
          </p:cNvPr>
          <p:cNvSpPr txBox="1">
            <a:spLocks/>
          </p:cNvSpPr>
          <p:nvPr/>
        </p:nvSpPr>
        <p:spPr>
          <a:xfrm>
            <a:off x="838200" y="642025"/>
            <a:ext cx="10943492" cy="7119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p>
        </p:txBody>
      </p:sp>
      <p:sp>
        <p:nvSpPr>
          <p:cNvPr id="12" name="Text Placeholder 2">
            <a:extLst>
              <a:ext uri="{FF2B5EF4-FFF2-40B4-BE49-F238E27FC236}">
                <a16:creationId xmlns:a16="http://schemas.microsoft.com/office/drawing/2014/main" id="{32A10701-0377-4415-BE7D-D9913504131C}"/>
              </a:ext>
            </a:extLst>
          </p:cNvPr>
          <p:cNvSpPr txBox="1">
            <a:spLocks/>
          </p:cNvSpPr>
          <p:nvPr/>
        </p:nvSpPr>
        <p:spPr>
          <a:xfrm>
            <a:off x="217850" y="1076802"/>
            <a:ext cx="10326993" cy="3829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smtClean="0"/>
          </a:p>
        </p:txBody>
      </p:sp>
      <p:sp>
        <p:nvSpPr>
          <p:cNvPr id="13" name="Text Placeholder 2">
            <a:extLst>
              <a:ext uri="{FF2B5EF4-FFF2-40B4-BE49-F238E27FC236}">
                <a16:creationId xmlns:a16="http://schemas.microsoft.com/office/drawing/2014/main" id="{32A10701-0377-4415-BE7D-D9913504131C}"/>
              </a:ext>
            </a:extLst>
          </p:cNvPr>
          <p:cNvSpPr txBox="1">
            <a:spLocks/>
          </p:cNvSpPr>
          <p:nvPr/>
        </p:nvSpPr>
        <p:spPr>
          <a:xfrm>
            <a:off x="247467" y="1136743"/>
            <a:ext cx="4230683" cy="9992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a:p>
        </p:txBody>
      </p:sp>
      <p:sp>
        <p:nvSpPr>
          <p:cNvPr id="14" name="Title 1">
            <a:extLst>
              <a:ext uri="{FF2B5EF4-FFF2-40B4-BE49-F238E27FC236}">
                <a16:creationId xmlns:a16="http://schemas.microsoft.com/office/drawing/2014/main" id="{3AAEB9A0-7B25-442B-9EA0-309CC7F2590A}"/>
              </a:ext>
            </a:extLst>
          </p:cNvPr>
          <p:cNvSpPr txBox="1">
            <a:spLocks/>
          </p:cNvSpPr>
          <p:nvPr/>
        </p:nvSpPr>
        <p:spPr>
          <a:xfrm>
            <a:off x="1121046" y="380872"/>
            <a:ext cx="8520600" cy="43477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p>
        </p:txBody>
      </p:sp>
      <p:sp>
        <p:nvSpPr>
          <p:cNvPr id="15" name="Text Placeholder 2">
            <a:extLst>
              <a:ext uri="{FF2B5EF4-FFF2-40B4-BE49-F238E27FC236}">
                <a16:creationId xmlns:a16="http://schemas.microsoft.com/office/drawing/2014/main" id="{1E75F246-19B7-4FB4-8C49-078651BDCF17}"/>
              </a:ext>
            </a:extLst>
          </p:cNvPr>
          <p:cNvSpPr txBox="1">
            <a:spLocks/>
          </p:cNvSpPr>
          <p:nvPr/>
        </p:nvSpPr>
        <p:spPr>
          <a:xfrm>
            <a:off x="836275" y="1377821"/>
            <a:ext cx="8520600" cy="3324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a:p>
        </p:txBody>
      </p:sp>
      <p:sp>
        <p:nvSpPr>
          <p:cNvPr id="23" name="Title 1">
            <a:extLst>
              <a:ext uri="{FF2B5EF4-FFF2-40B4-BE49-F238E27FC236}">
                <a16:creationId xmlns:a16="http://schemas.microsoft.com/office/drawing/2014/main" id="{4000450E-C71B-47FF-800C-2C2D9F6BF090}"/>
              </a:ext>
            </a:extLst>
          </p:cNvPr>
          <p:cNvSpPr txBox="1">
            <a:spLocks/>
          </p:cNvSpPr>
          <p:nvPr/>
        </p:nvSpPr>
        <p:spPr>
          <a:xfrm>
            <a:off x="565108" y="412735"/>
            <a:ext cx="10864892" cy="10283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Maths Papers 2 and 3 (Reasoning)</a:t>
            </a:r>
            <a:endParaRPr lang="en-GB" dirty="0"/>
          </a:p>
        </p:txBody>
      </p:sp>
      <p:pic>
        <p:nvPicPr>
          <p:cNvPr id="18" name="Picture 17">
            <a:extLst>
              <a:ext uri="{FF2B5EF4-FFF2-40B4-BE49-F238E27FC236}">
                <a16:creationId xmlns:a16="http://schemas.microsoft.com/office/drawing/2014/main" id="{E88D74D5-91D9-4DD0-A84F-A74866F10CC9}"/>
              </a:ext>
            </a:extLst>
          </p:cNvPr>
          <p:cNvPicPr>
            <a:picLocks noChangeAspect="1"/>
          </p:cNvPicPr>
          <p:nvPr/>
        </p:nvPicPr>
        <p:blipFill>
          <a:blip r:embed="rId4"/>
          <a:stretch>
            <a:fillRect/>
          </a:stretch>
        </p:blipFill>
        <p:spPr>
          <a:xfrm>
            <a:off x="415715" y="1390658"/>
            <a:ext cx="5191801" cy="320186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706E374B-1552-415D-ABFC-29FDC1F5A404}"/>
              </a:ext>
            </a:extLst>
          </p:cNvPr>
          <p:cNvPicPr>
            <a:picLocks noChangeAspect="1"/>
          </p:cNvPicPr>
          <p:nvPr/>
        </p:nvPicPr>
        <p:blipFill>
          <a:blip r:embed="rId5"/>
          <a:stretch>
            <a:fillRect/>
          </a:stretch>
        </p:blipFill>
        <p:spPr>
          <a:xfrm>
            <a:off x="5861842" y="1404472"/>
            <a:ext cx="6151640" cy="301634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0419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439400" y="5181600"/>
            <a:ext cx="1752600" cy="1676400"/>
          </a:xfrm>
          <a:prstGeom prst="rect">
            <a:avLst/>
          </a:prstGeom>
        </p:spPr>
      </p:pic>
      <p:sp>
        <p:nvSpPr>
          <p:cNvPr id="9" name="Google Shape;116;p23"/>
          <p:cNvSpPr txBox="1">
            <a:spLocks/>
          </p:cNvSpPr>
          <p:nvPr/>
        </p:nvSpPr>
        <p:spPr>
          <a:xfrm>
            <a:off x="1725369" y="2924547"/>
            <a:ext cx="8520600" cy="1665037"/>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endParaRPr lang="en-GB" b="1" dirty="0">
              <a:ea typeface="Nunito Sans Light"/>
              <a:cs typeface="Nunito Sans Light"/>
              <a:sym typeface="Nunito Sans Light"/>
            </a:endParaRPr>
          </a:p>
        </p:txBody>
      </p:sp>
      <p:sp>
        <p:nvSpPr>
          <p:cNvPr id="8" name="Title 1">
            <a:extLst>
              <a:ext uri="{FF2B5EF4-FFF2-40B4-BE49-F238E27FC236}">
                <a16:creationId xmlns:a16="http://schemas.microsoft.com/office/drawing/2014/main" id="{6FF0291D-AFEA-4124-B1F8-9952DA88D993}"/>
              </a:ext>
            </a:extLst>
          </p:cNvPr>
          <p:cNvSpPr txBox="1">
            <a:spLocks/>
          </p:cNvSpPr>
          <p:nvPr/>
        </p:nvSpPr>
        <p:spPr>
          <a:xfrm>
            <a:off x="217850" y="207250"/>
            <a:ext cx="8520600" cy="43477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1" name="Title 1">
            <a:extLst>
              <a:ext uri="{FF2B5EF4-FFF2-40B4-BE49-F238E27FC236}">
                <a16:creationId xmlns:a16="http://schemas.microsoft.com/office/drawing/2014/main" id="{A1044FEE-BF17-403A-B56C-20102ECE6DD8}"/>
              </a:ext>
            </a:extLst>
          </p:cNvPr>
          <p:cNvSpPr txBox="1">
            <a:spLocks/>
          </p:cNvSpPr>
          <p:nvPr/>
        </p:nvSpPr>
        <p:spPr>
          <a:xfrm>
            <a:off x="838200" y="642025"/>
            <a:ext cx="10943492" cy="7119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p>
        </p:txBody>
      </p:sp>
      <p:sp>
        <p:nvSpPr>
          <p:cNvPr id="12" name="Text Placeholder 2">
            <a:extLst>
              <a:ext uri="{FF2B5EF4-FFF2-40B4-BE49-F238E27FC236}">
                <a16:creationId xmlns:a16="http://schemas.microsoft.com/office/drawing/2014/main" id="{32A10701-0377-4415-BE7D-D9913504131C}"/>
              </a:ext>
            </a:extLst>
          </p:cNvPr>
          <p:cNvSpPr txBox="1">
            <a:spLocks/>
          </p:cNvSpPr>
          <p:nvPr/>
        </p:nvSpPr>
        <p:spPr>
          <a:xfrm>
            <a:off x="217850" y="1076802"/>
            <a:ext cx="10326993" cy="3829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smtClean="0"/>
          </a:p>
        </p:txBody>
      </p:sp>
      <p:sp>
        <p:nvSpPr>
          <p:cNvPr id="13" name="Text Placeholder 2">
            <a:extLst>
              <a:ext uri="{FF2B5EF4-FFF2-40B4-BE49-F238E27FC236}">
                <a16:creationId xmlns:a16="http://schemas.microsoft.com/office/drawing/2014/main" id="{32A10701-0377-4415-BE7D-D9913504131C}"/>
              </a:ext>
            </a:extLst>
          </p:cNvPr>
          <p:cNvSpPr txBox="1">
            <a:spLocks/>
          </p:cNvSpPr>
          <p:nvPr/>
        </p:nvSpPr>
        <p:spPr>
          <a:xfrm>
            <a:off x="247467" y="1136743"/>
            <a:ext cx="4230683" cy="9992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a:p>
        </p:txBody>
      </p:sp>
      <p:sp>
        <p:nvSpPr>
          <p:cNvPr id="14" name="Title 1">
            <a:extLst>
              <a:ext uri="{FF2B5EF4-FFF2-40B4-BE49-F238E27FC236}">
                <a16:creationId xmlns:a16="http://schemas.microsoft.com/office/drawing/2014/main" id="{3AAEB9A0-7B25-442B-9EA0-309CC7F2590A}"/>
              </a:ext>
            </a:extLst>
          </p:cNvPr>
          <p:cNvSpPr txBox="1">
            <a:spLocks/>
          </p:cNvSpPr>
          <p:nvPr/>
        </p:nvSpPr>
        <p:spPr>
          <a:xfrm>
            <a:off x="1121046" y="380872"/>
            <a:ext cx="8520600" cy="43477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p>
        </p:txBody>
      </p:sp>
      <p:sp>
        <p:nvSpPr>
          <p:cNvPr id="15" name="Text Placeholder 2">
            <a:extLst>
              <a:ext uri="{FF2B5EF4-FFF2-40B4-BE49-F238E27FC236}">
                <a16:creationId xmlns:a16="http://schemas.microsoft.com/office/drawing/2014/main" id="{1E75F246-19B7-4FB4-8C49-078651BDCF17}"/>
              </a:ext>
            </a:extLst>
          </p:cNvPr>
          <p:cNvSpPr txBox="1">
            <a:spLocks/>
          </p:cNvSpPr>
          <p:nvPr/>
        </p:nvSpPr>
        <p:spPr>
          <a:xfrm>
            <a:off x="836275" y="1377821"/>
            <a:ext cx="8520600" cy="3324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a:p>
        </p:txBody>
      </p:sp>
      <p:sp>
        <p:nvSpPr>
          <p:cNvPr id="23" name="Title 1">
            <a:extLst>
              <a:ext uri="{FF2B5EF4-FFF2-40B4-BE49-F238E27FC236}">
                <a16:creationId xmlns:a16="http://schemas.microsoft.com/office/drawing/2014/main" id="{4000450E-C71B-47FF-800C-2C2D9F6BF090}"/>
              </a:ext>
            </a:extLst>
          </p:cNvPr>
          <p:cNvSpPr txBox="1">
            <a:spLocks/>
          </p:cNvSpPr>
          <p:nvPr/>
        </p:nvSpPr>
        <p:spPr>
          <a:xfrm>
            <a:off x="565108" y="412735"/>
            <a:ext cx="10864892" cy="10283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Maths Papers 2 and 3 (Reasoning)</a:t>
            </a:r>
            <a:endParaRPr lang="en-GB" dirty="0"/>
          </a:p>
        </p:txBody>
      </p:sp>
      <p:pic>
        <p:nvPicPr>
          <p:cNvPr id="16" name="Picture 15">
            <a:extLst>
              <a:ext uri="{FF2B5EF4-FFF2-40B4-BE49-F238E27FC236}">
                <a16:creationId xmlns:a16="http://schemas.microsoft.com/office/drawing/2014/main" id="{F8356397-1D7F-4630-BDC2-E0145DA2B4C1}"/>
              </a:ext>
            </a:extLst>
          </p:cNvPr>
          <p:cNvPicPr>
            <a:picLocks noChangeAspect="1"/>
          </p:cNvPicPr>
          <p:nvPr/>
        </p:nvPicPr>
        <p:blipFill>
          <a:blip r:embed="rId4"/>
          <a:stretch>
            <a:fillRect/>
          </a:stretch>
        </p:blipFill>
        <p:spPr>
          <a:xfrm>
            <a:off x="286343" y="1137010"/>
            <a:ext cx="5710835" cy="5546731"/>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450ECF54-0D97-4AEC-8BC3-B9BA2E783047}"/>
              </a:ext>
            </a:extLst>
          </p:cNvPr>
          <p:cNvPicPr>
            <a:picLocks noChangeAspect="1"/>
          </p:cNvPicPr>
          <p:nvPr/>
        </p:nvPicPr>
        <p:blipFill>
          <a:blip r:embed="rId5"/>
          <a:stretch>
            <a:fillRect/>
          </a:stretch>
        </p:blipFill>
        <p:spPr>
          <a:xfrm>
            <a:off x="6533706" y="1136743"/>
            <a:ext cx="5397423" cy="463061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1211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439400" y="5181600"/>
            <a:ext cx="1752600" cy="1676400"/>
          </a:xfrm>
          <a:prstGeom prst="rect">
            <a:avLst/>
          </a:prstGeom>
        </p:spPr>
      </p:pic>
      <p:sp>
        <p:nvSpPr>
          <p:cNvPr id="9" name="Google Shape;116;p23"/>
          <p:cNvSpPr txBox="1">
            <a:spLocks/>
          </p:cNvSpPr>
          <p:nvPr/>
        </p:nvSpPr>
        <p:spPr>
          <a:xfrm>
            <a:off x="1725369" y="2924547"/>
            <a:ext cx="8520600" cy="1665037"/>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endParaRPr lang="en-GB" b="1" dirty="0">
              <a:ea typeface="Nunito Sans Light"/>
              <a:cs typeface="Nunito Sans Light"/>
              <a:sym typeface="Nunito Sans Light"/>
            </a:endParaRPr>
          </a:p>
        </p:txBody>
      </p:sp>
      <p:sp>
        <p:nvSpPr>
          <p:cNvPr id="8" name="Title 1">
            <a:extLst>
              <a:ext uri="{FF2B5EF4-FFF2-40B4-BE49-F238E27FC236}">
                <a16:creationId xmlns:a16="http://schemas.microsoft.com/office/drawing/2014/main" id="{6FF0291D-AFEA-4124-B1F8-9952DA88D993}"/>
              </a:ext>
            </a:extLst>
          </p:cNvPr>
          <p:cNvSpPr txBox="1">
            <a:spLocks/>
          </p:cNvSpPr>
          <p:nvPr/>
        </p:nvSpPr>
        <p:spPr>
          <a:xfrm>
            <a:off x="217850" y="207250"/>
            <a:ext cx="8520600" cy="43477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1" name="Title 1">
            <a:extLst>
              <a:ext uri="{FF2B5EF4-FFF2-40B4-BE49-F238E27FC236}">
                <a16:creationId xmlns:a16="http://schemas.microsoft.com/office/drawing/2014/main" id="{A1044FEE-BF17-403A-B56C-20102ECE6DD8}"/>
              </a:ext>
            </a:extLst>
          </p:cNvPr>
          <p:cNvSpPr txBox="1">
            <a:spLocks/>
          </p:cNvSpPr>
          <p:nvPr/>
        </p:nvSpPr>
        <p:spPr>
          <a:xfrm>
            <a:off x="838200" y="642025"/>
            <a:ext cx="10943492" cy="7119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p>
        </p:txBody>
      </p:sp>
      <p:sp>
        <p:nvSpPr>
          <p:cNvPr id="12" name="Text Placeholder 2">
            <a:extLst>
              <a:ext uri="{FF2B5EF4-FFF2-40B4-BE49-F238E27FC236}">
                <a16:creationId xmlns:a16="http://schemas.microsoft.com/office/drawing/2014/main" id="{32A10701-0377-4415-BE7D-D9913504131C}"/>
              </a:ext>
            </a:extLst>
          </p:cNvPr>
          <p:cNvSpPr txBox="1">
            <a:spLocks/>
          </p:cNvSpPr>
          <p:nvPr/>
        </p:nvSpPr>
        <p:spPr>
          <a:xfrm>
            <a:off x="217850" y="1076802"/>
            <a:ext cx="10326993" cy="3829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smtClean="0"/>
          </a:p>
        </p:txBody>
      </p:sp>
      <p:sp>
        <p:nvSpPr>
          <p:cNvPr id="13" name="Text Placeholder 2">
            <a:extLst>
              <a:ext uri="{FF2B5EF4-FFF2-40B4-BE49-F238E27FC236}">
                <a16:creationId xmlns:a16="http://schemas.microsoft.com/office/drawing/2014/main" id="{32A10701-0377-4415-BE7D-D9913504131C}"/>
              </a:ext>
            </a:extLst>
          </p:cNvPr>
          <p:cNvSpPr txBox="1">
            <a:spLocks/>
          </p:cNvSpPr>
          <p:nvPr/>
        </p:nvSpPr>
        <p:spPr>
          <a:xfrm>
            <a:off x="247467" y="1136743"/>
            <a:ext cx="4230683" cy="9992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a:p>
        </p:txBody>
      </p:sp>
      <p:sp>
        <p:nvSpPr>
          <p:cNvPr id="14" name="Title 1">
            <a:extLst>
              <a:ext uri="{FF2B5EF4-FFF2-40B4-BE49-F238E27FC236}">
                <a16:creationId xmlns:a16="http://schemas.microsoft.com/office/drawing/2014/main" id="{3AAEB9A0-7B25-442B-9EA0-309CC7F2590A}"/>
              </a:ext>
            </a:extLst>
          </p:cNvPr>
          <p:cNvSpPr txBox="1">
            <a:spLocks/>
          </p:cNvSpPr>
          <p:nvPr/>
        </p:nvSpPr>
        <p:spPr>
          <a:xfrm>
            <a:off x="1121046" y="380872"/>
            <a:ext cx="8520600" cy="43477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p>
        </p:txBody>
      </p:sp>
      <p:sp>
        <p:nvSpPr>
          <p:cNvPr id="15" name="Text Placeholder 2">
            <a:extLst>
              <a:ext uri="{FF2B5EF4-FFF2-40B4-BE49-F238E27FC236}">
                <a16:creationId xmlns:a16="http://schemas.microsoft.com/office/drawing/2014/main" id="{1E75F246-19B7-4FB4-8C49-078651BDCF17}"/>
              </a:ext>
            </a:extLst>
          </p:cNvPr>
          <p:cNvSpPr txBox="1">
            <a:spLocks/>
          </p:cNvSpPr>
          <p:nvPr/>
        </p:nvSpPr>
        <p:spPr>
          <a:xfrm>
            <a:off x="836275" y="1377821"/>
            <a:ext cx="8520600" cy="3324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a:p>
        </p:txBody>
      </p:sp>
      <p:sp>
        <p:nvSpPr>
          <p:cNvPr id="18" name="Title 1">
            <a:extLst>
              <a:ext uri="{FF2B5EF4-FFF2-40B4-BE49-F238E27FC236}">
                <a16:creationId xmlns:a16="http://schemas.microsoft.com/office/drawing/2014/main" id="{D79DF4C0-C2F2-4FF6-925C-E25956C79585}"/>
              </a:ext>
            </a:extLst>
          </p:cNvPr>
          <p:cNvSpPr>
            <a:spLocks noGrp="1"/>
          </p:cNvSpPr>
          <p:nvPr>
            <p:ph type="title"/>
          </p:nvPr>
        </p:nvSpPr>
        <p:spPr>
          <a:xfrm>
            <a:off x="217849" y="207249"/>
            <a:ext cx="10853493" cy="616281"/>
          </a:xfrm>
        </p:spPr>
        <p:txBody>
          <a:bodyPr>
            <a:normAutofit fontScale="90000"/>
          </a:bodyPr>
          <a:lstStyle/>
          <a:p>
            <a:r>
              <a:rPr lang="en-GB" dirty="0"/>
              <a:t>Supporting your child in preparing for the SATs</a:t>
            </a:r>
          </a:p>
        </p:txBody>
      </p:sp>
      <p:sp>
        <p:nvSpPr>
          <p:cNvPr id="19" name="Text Placeholder 2">
            <a:extLst>
              <a:ext uri="{FF2B5EF4-FFF2-40B4-BE49-F238E27FC236}">
                <a16:creationId xmlns:a16="http://schemas.microsoft.com/office/drawing/2014/main" id="{85A2505B-3844-4AD7-B2E2-D185A589BEE8}"/>
              </a:ext>
            </a:extLst>
          </p:cNvPr>
          <p:cNvSpPr txBox="1">
            <a:spLocks/>
          </p:cNvSpPr>
          <p:nvPr/>
        </p:nvSpPr>
        <p:spPr>
          <a:xfrm>
            <a:off x="248749" y="1125020"/>
            <a:ext cx="10853493" cy="573183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r>
              <a:rPr lang="en-GB" dirty="0" smtClean="0"/>
              <a:t>Firstly, a positive attitude goes a long way. Give them as much encouragement and support as you can (but we don’t need to tell you that)!</a:t>
            </a:r>
          </a:p>
          <a:p>
            <a:pPr marL="114300" indent="0">
              <a:buFont typeface="Arial" panose="020B0604020202020204" pitchFamily="34" charset="0"/>
              <a:buNone/>
            </a:pPr>
            <a:endParaRPr lang="en-GB" dirty="0" smtClean="0"/>
          </a:p>
          <a:p>
            <a:pPr marL="114300" indent="0">
              <a:buFont typeface="Arial" panose="020B0604020202020204" pitchFamily="34" charset="0"/>
              <a:buNone/>
            </a:pPr>
            <a:r>
              <a:rPr lang="en-GB" dirty="0" smtClean="0"/>
              <a:t>Tips:</a:t>
            </a:r>
          </a:p>
          <a:p>
            <a:r>
              <a:rPr lang="en-GB" dirty="0" smtClean="0"/>
              <a:t>Don’t use past papers as they are used in school to prepare the children. </a:t>
            </a:r>
          </a:p>
          <a:p>
            <a:r>
              <a:rPr lang="en-GB" dirty="0" smtClean="0"/>
              <a:t>Talk to your child’s class teacher if you have any concerns</a:t>
            </a:r>
          </a:p>
          <a:p>
            <a:r>
              <a:rPr lang="en-GB" dirty="0" smtClean="0"/>
              <a:t>Encourage your child to talk to their teacher or a trusted adult (including yourself) about their anxieties. Don’t forget that a small amount of worry can be normal.</a:t>
            </a:r>
          </a:p>
          <a:p>
            <a:r>
              <a:rPr lang="en-GB" dirty="0" smtClean="0"/>
              <a:t>Give your child a quiet, distraction free space to complete homework or study.</a:t>
            </a:r>
          </a:p>
          <a:p>
            <a:r>
              <a:rPr lang="en-GB" dirty="0" smtClean="0"/>
              <a:t>Give your child time to go outside and reduce screen time.</a:t>
            </a:r>
          </a:p>
          <a:p>
            <a:r>
              <a:rPr lang="en-GB" dirty="0" smtClean="0"/>
              <a:t>Ensure your child is eating and drinking well and getting a good amount of sleep.</a:t>
            </a:r>
          </a:p>
          <a:p>
            <a:r>
              <a:rPr lang="en-GB" dirty="0" smtClean="0"/>
              <a:t>Plan something nice and fun for the weekends before and after SATs. This will help them to relax before the SATs and give them something to look forward to after.</a:t>
            </a:r>
          </a:p>
          <a:p>
            <a:r>
              <a:rPr lang="en-GB" dirty="0" smtClean="0"/>
              <a:t>Use revision guides but keep revision light – the children will be working hard in school. </a:t>
            </a:r>
            <a:endParaRPr lang="en-GB" dirty="0"/>
          </a:p>
        </p:txBody>
      </p:sp>
    </p:spTree>
    <p:extLst>
      <p:ext uri="{BB962C8B-B14F-4D97-AF65-F5344CB8AC3E}">
        <p14:creationId xmlns:p14="http://schemas.microsoft.com/office/powerpoint/2010/main" val="380756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3" end="3"/>
                                            </p:txEl>
                                          </p:spTgt>
                                        </p:tgtEl>
                                        <p:attrNameLst>
                                          <p:attrName>style.visibility</p:attrName>
                                        </p:attrNameLst>
                                      </p:cBhvr>
                                      <p:to>
                                        <p:strVal val="visible"/>
                                      </p:to>
                                    </p:set>
                                    <p:animEffect transition="in" filter="fade">
                                      <p:cBhvr>
                                        <p:cTn id="7" dur="500"/>
                                        <p:tgtEl>
                                          <p:spTgt spid="1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4" end="4"/>
                                            </p:txEl>
                                          </p:spTgt>
                                        </p:tgtEl>
                                        <p:attrNameLst>
                                          <p:attrName>style.visibility</p:attrName>
                                        </p:attrNameLst>
                                      </p:cBhvr>
                                      <p:to>
                                        <p:strVal val="visible"/>
                                      </p:to>
                                    </p:set>
                                    <p:animEffect transition="in" filter="fade">
                                      <p:cBhvr>
                                        <p:cTn id="12" dur="500"/>
                                        <p:tgtEl>
                                          <p:spTgt spid="1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5" end="5"/>
                                            </p:txEl>
                                          </p:spTgt>
                                        </p:tgtEl>
                                        <p:attrNameLst>
                                          <p:attrName>style.visibility</p:attrName>
                                        </p:attrNameLst>
                                      </p:cBhvr>
                                      <p:to>
                                        <p:strVal val="visible"/>
                                      </p:to>
                                    </p:set>
                                    <p:animEffect transition="in" filter="fade">
                                      <p:cBhvr>
                                        <p:cTn id="17" dur="500"/>
                                        <p:tgtEl>
                                          <p:spTgt spid="1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6" end="6"/>
                                            </p:txEl>
                                          </p:spTgt>
                                        </p:tgtEl>
                                        <p:attrNameLst>
                                          <p:attrName>style.visibility</p:attrName>
                                        </p:attrNameLst>
                                      </p:cBhvr>
                                      <p:to>
                                        <p:strVal val="visible"/>
                                      </p:to>
                                    </p:set>
                                    <p:animEffect transition="in" filter="fade">
                                      <p:cBhvr>
                                        <p:cTn id="22" dur="500"/>
                                        <p:tgtEl>
                                          <p:spTgt spid="1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xEl>
                                              <p:pRg st="7" end="7"/>
                                            </p:txEl>
                                          </p:spTgt>
                                        </p:tgtEl>
                                        <p:attrNameLst>
                                          <p:attrName>style.visibility</p:attrName>
                                        </p:attrNameLst>
                                      </p:cBhvr>
                                      <p:to>
                                        <p:strVal val="visible"/>
                                      </p:to>
                                    </p:set>
                                    <p:animEffect transition="in" filter="fade">
                                      <p:cBhvr>
                                        <p:cTn id="27" dur="500"/>
                                        <p:tgtEl>
                                          <p:spTgt spid="19">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xEl>
                                              <p:pRg st="8" end="8"/>
                                            </p:txEl>
                                          </p:spTgt>
                                        </p:tgtEl>
                                        <p:attrNameLst>
                                          <p:attrName>style.visibility</p:attrName>
                                        </p:attrNameLst>
                                      </p:cBhvr>
                                      <p:to>
                                        <p:strVal val="visible"/>
                                      </p:to>
                                    </p:set>
                                    <p:animEffect transition="in" filter="fade">
                                      <p:cBhvr>
                                        <p:cTn id="32" dur="500"/>
                                        <p:tgtEl>
                                          <p:spTgt spid="19">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xEl>
                                              <p:pRg st="9" end="9"/>
                                            </p:txEl>
                                          </p:spTgt>
                                        </p:tgtEl>
                                        <p:attrNameLst>
                                          <p:attrName>style.visibility</p:attrName>
                                        </p:attrNameLst>
                                      </p:cBhvr>
                                      <p:to>
                                        <p:strVal val="visible"/>
                                      </p:to>
                                    </p:set>
                                    <p:animEffect transition="in" filter="fade">
                                      <p:cBhvr>
                                        <p:cTn id="37" dur="500"/>
                                        <p:tgtEl>
                                          <p:spTgt spid="19">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xEl>
                                              <p:pRg st="10" end="10"/>
                                            </p:txEl>
                                          </p:spTgt>
                                        </p:tgtEl>
                                        <p:attrNameLst>
                                          <p:attrName>style.visibility</p:attrName>
                                        </p:attrNameLst>
                                      </p:cBhvr>
                                      <p:to>
                                        <p:strVal val="visible"/>
                                      </p:to>
                                    </p:set>
                                    <p:animEffect transition="in" filter="fade">
                                      <p:cBhvr>
                                        <p:cTn id="42" dur="500"/>
                                        <p:tgtEl>
                                          <p:spTgt spid="1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439400" y="5181600"/>
            <a:ext cx="1752600" cy="1676400"/>
          </a:xfrm>
          <a:prstGeom prst="rect">
            <a:avLst/>
          </a:prstGeom>
        </p:spPr>
      </p:pic>
      <p:sp>
        <p:nvSpPr>
          <p:cNvPr id="9" name="Google Shape;116;p23"/>
          <p:cNvSpPr txBox="1">
            <a:spLocks/>
          </p:cNvSpPr>
          <p:nvPr/>
        </p:nvSpPr>
        <p:spPr>
          <a:xfrm>
            <a:off x="1725369" y="2924547"/>
            <a:ext cx="8520600" cy="1665037"/>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endParaRPr lang="en-GB" b="1" dirty="0">
              <a:ea typeface="Nunito Sans Light"/>
              <a:cs typeface="Nunito Sans Light"/>
              <a:sym typeface="Nunito Sans Light"/>
            </a:endParaRPr>
          </a:p>
        </p:txBody>
      </p:sp>
      <p:sp>
        <p:nvSpPr>
          <p:cNvPr id="8" name="Title 1">
            <a:extLst>
              <a:ext uri="{FF2B5EF4-FFF2-40B4-BE49-F238E27FC236}">
                <a16:creationId xmlns:a16="http://schemas.microsoft.com/office/drawing/2014/main" id="{6FF0291D-AFEA-4124-B1F8-9952DA88D993}"/>
              </a:ext>
            </a:extLst>
          </p:cNvPr>
          <p:cNvSpPr txBox="1">
            <a:spLocks/>
          </p:cNvSpPr>
          <p:nvPr/>
        </p:nvSpPr>
        <p:spPr>
          <a:xfrm>
            <a:off x="217850" y="207250"/>
            <a:ext cx="8520600" cy="43477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1" name="Title 1">
            <a:extLst>
              <a:ext uri="{FF2B5EF4-FFF2-40B4-BE49-F238E27FC236}">
                <a16:creationId xmlns:a16="http://schemas.microsoft.com/office/drawing/2014/main" id="{A1044FEE-BF17-403A-B56C-20102ECE6DD8}"/>
              </a:ext>
            </a:extLst>
          </p:cNvPr>
          <p:cNvSpPr txBox="1">
            <a:spLocks/>
          </p:cNvSpPr>
          <p:nvPr/>
        </p:nvSpPr>
        <p:spPr>
          <a:xfrm>
            <a:off x="838200" y="642025"/>
            <a:ext cx="10943492" cy="7119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p>
        </p:txBody>
      </p:sp>
      <p:sp>
        <p:nvSpPr>
          <p:cNvPr id="12" name="Text Placeholder 2">
            <a:extLst>
              <a:ext uri="{FF2B5EF4-FFF2-40B4-BE49-F238E27FC236}">
                <a16:creationId xmlns:a16="http://schemas.microsoft.com/office/drawing/2014/main" id="{32A10701-0377-4415-BE7D-D9913504131C}"/>
              </a:ext>
            </a:extLst>
          </p:cNvPr>
          <p:cNvSpPr txBox="1">
            <a:spLocks/>
          </p:cNvSpPr>
          <p:nvPr/>
        </p:nvSpPr>
        <p:spPr>
          <a:xfrm>
            <a:off x="217850" y="1076802"/>
            <a:ext cx="10326993" cy="3829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smtClean="0"/>
          </a:p>
        </p:txBody>
      </p:sp>
      <p:sp>
        <p:nvSpPr>
          <p:cNvPr id="13" name="Text Placeholder 2">
            <a:extLst>
              <a:ext uri="{FF2B5EF4-FFF2-40B4-BE49-F238E27FC236}">
                <a16:creationId xmlns:a16="http://schemas.microsoft.com/office/drawing/2014/main" id="{32A10701-0377-4415-BE7D-D9913504131C}"/>
              </a:ext>
            </a:extLst>
          </p:cNvPr>
          <p:cNvSpPr txBox="1">
            <a:spLocks/>
          </p:cNvSpPr>
          <p:nvPr/>
        </p:nvSpPr>
        <p:spPr>
          <a:xfrm>
            <a:off x="247467" y="1136743"/>
            <a:ext cx="4230683" cy="9992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a:p>
        </p:txBody>
      </p:sp>
      <p:sp>
        <p:nvSpPr>
          <p:cNvPr id="14" name="Title 1">
            <a:extLst>
              <a:ext uri="{FF2B5EF4-FFF2-40B4-BE49-F238E27FC236}">
                <a16:creationId xmlns:a16="http://schemas.microsoft.com/office/drawing/2014/main" id="{3AAEB9A0-7B25-442B-9EA0-309CC7F2590A}"/>
              </a:ext>
            </a:extLst>
          </p:cNvPr>
          <p:cNvSpPr txBox="1">
            <a:spLocks/>
          </p:cNvSpPr>
          <p:nvPr/>
        </p:nvSpPr>
        <p:spPr>
          <a:xfrm>
            <a:off x="1121046" y="380872"/>
            <a:ext cx="8520600" cy="43477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p>
        </p:txBody>
      </p:sp>
      <p:sp>
        <p:nvSpPr>
          <p:cNvPr id="15" name="Text Placeholder 2">
            <a:extLst>
              <a:ext uri="{FF2B5EF4-FFF2-40B4-BE49-F238E27FC236}">
                <a16:creationId xmlns:a16="http://schemas.microsoft.com/office/drawing/2014/main" id="{1E75F246-19B7-4FB4-8C49-078651BDCF17}"/>
              </a:ext>
            </a:extLst>
          </p:cNvPr>
          <p:cNvSpPr txBox="1">
            <a:spLocks/>
          </p:cNvSpPr>
          <p:nvPr/>
        </p:nvSpPr>
        <p:spPr>
          <a:xfrm>
            <a:off x="836275" y="1377821"/>
            <a:ext cx="8520600" cy="3324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a:p>
        </p:txBody>
      </p:sp>
      <p:sp>
        <p:nvSpPr>
          <p:cNvPr id="16" name="Title 1">
            <a:extLst>
              <a:ext uri="{FF2B5EF4-FFF2-40B4-BE49-F238E27FC236}">
                <a16:creationId xmlns:a16="http://schemas.microsoft.com/office/drawing/2014/main" id="{92214C02-1EA2-4DC4-9AFA-3C3E99FBF17A}"/>
              </a:ext>
            </a:extLst>
          </p:cNvPr>
          <p:cNvSpPr>
            <a:spLocks noGrp="1"/>
          </p:cNvSpPr>
          <p:nvPr>
            <p:ph type="title"/>
          </p:nvPr>
        </p:nvSpPr>
        <p:spPr>
          <a:xfrm>
            <a:off x="217850" y="207250"/>
            <a:ext cx="11469992" cy="668710"/>
          </a:xfrm>
        </p:spPr>
        <p:txBody>
          <a:bodyPr>
            <a:normAutofit fontScale="90000"/>
          </a:bodyPr>
          <a:lstStyle/>
          <a:p>
            <a:r>
              <a:rPr lang="en-GB" dirty="0"/>
              <a:t>Things to remember about SATs</a:t>
            </a:r>
          </a:p>
        </p:txBody>
      </p:sp>
      <p:sp>
        <p:nvSpPr>
          <p:cNvPr id="17" name="Text Placeholder 2">
            <a:extLst>
              <a:ext uri="{FF2B5EF4-FFF2-40B4-BE49-F238E27FC236}">
                <a16:creationId xmlns:a16="http://schemas.microsoft.com/office/drawing/2014/main" id="{8981A03E-9C71-4396-B72D-1E59472BC720}"/>
              </a:ext>
            </a:extLst>
          </p:cNvPr>
          <p:cNvSpPr txBox="1">
            <a:spLocks/>
          </p:cNvSpPr>
          <p:nvPr/>
        </p:nvSpPr>
        <p:spPr>
          <a:xfrm>
            <a:off x="217850" y="959176"/>
            <a:ext cx="11469992" cy="58900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r>
              <a:rPr lang="en-GB" dirty="0" smtClean="0">
                <a:solidFill>
                  <a:srgbClr val="283593"/>
                </a:solidFill>
              </a:rPr>
              <a:t>SATs focus on what children know about Maths and English. </a:t>
            </a:r>
          </a:p>
          <a:p>
            <a:pPr marL="114300" indent="0">
              <a:buFont typeface="Arial" panose="020B0604020202020204" pitchFamily="34" charset="0"/>
              <a:buNone/>
            </a:pPr>
            <a:r>
              <a:rPr lang="en-GB" dirty="0" smtClean="0"/>
              <a:t>They will not reflect how talented they are at science, geography, art, PE…, and they certainly won’t highlight all of their amazing personal characteristics.</a:t>
            </a:r>
          </a:p>
          <a:p>
            <a:pPr marL="114300" indent="0">
              <a:buFont typeface="Arial" panose="020B0604020202020204" pitchFamily="34" charset="0"/>
              <a:buNone/>
            </a:pPr>
            <a:endParaRPr lang="en-GB" dirty="0" smtClean="0"/>
          </a:p>
          <a:p>
            <a:pPr marL="114300" indent="0">
              <a:buFont typeface="Arial" panose="020B0604020202020204" pitchFamily="34" charset="0"/>
              <a:buNone/>
            </a:pPr>
            <a:r>
              <a:rPr lang="en-GB" dirty="0" smtClean="0">
                <a:solidFill>
                  <a:srgbClr val="283593"/>
                </a:solidFill>
              </a:rPr>
              <a:t>SATs don’t tell the whole story.</a:t>
            </a:r>
          </a:p>
          <a:p>
            <a:pPr marL="114300" indent="0">
              <a:buFont typeface="Arial" panose="020B0604020202020204" pitchFamily="34" charset="0"/>
              <a:buNone/>
            </a:pPr>
            <a:r>
              <a:rPr lang="en-GB" dirty="0" smtClean="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a:t>
            </a:r>
          </a:p>
          <a:p>
            <a:pPr marL="114300" indent="0">
              <a:buFont typeface="Arial" panose="020B0604020202020204" pitchFamily="34" charset="0"/>
              <a:buNone/>
            </a:pPr>
            <a:r>
              <a:rPr lang="en-GB" dirty="0" smtClean="0">
                <a:solidFill>
                  <a:srgbClr val="283593"/>
                </a:solidFill>
              </a:rPr>
              <a:t>SATs are only four days out of a whole Primary School career. </a:t>
            </a:r>
          </a:p>
          <a:p>
            <a:pPr marL="114300" indent="0">
              <a:buFont typeface="Arial" panose="020B0604020202020204" pitchFamily="34" charset="0"/>
              <a:buNone/>
            </a:pPr>
            <a:r>
              <a:rPr lang="en-GB" dirty="0" smtClean="0"/>
              <a:t>In reality, there’s one or two papers each day that last 30 to 60 minutes.</a:t>
            </a:r>
            <a:endParaRPr lang="en-GB" dirty="0"/>
          </a:p>
        </p:txBody>
      </p:sp>
    </p:spTree>
    <p:extLst>
      <p:ext uri="{BB962C8B-B14F-4D97-AF65-F5344CB8AC3E}">
        <p14:creationId xmlns:p14="http://schemas.microsoft.com/office/powerpoint/2010/main" val="38747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3" end="3"/>
                                            </p:txEl>
                                          </p:spTgt>
                                        </p:tgtEl>
                                        <p:attrNameLst>
                                          <p:attrName>style.visibility</p:attrName>
                                        </p:attrNameLst>
                                      </p:cBhvr>
                                      <p:to>
                                        <p:strVal val="visible"/>
                                      </p:to>
                                    </p:set>
                                    <p:animEffect transition="in" filter="fade">
                                      <p:cBhvr>
                                        <p:cTn id="7" dur="500"/>
                                        <p:tgtEl>
                                          <p:spTgt spid="17">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
                                            <p:txEl>
                                              <p:pRg st="4" end="4"/>
                                            </p:txEl>
                                          </p:spTgt>
                                        </p:tgtEl>
                                        <p:attrNameLst>
                                          <p:attrName>style.visibility</p:attrName>
                                        </p:attrNameLst>
                                      </p:cBhvr>
                                      <p:to>
                                        <p:strVal val="visible"/>
                                      </p:to>
                                    </p:set>
                                    <p:animEffect transition="in" filter="fade">
                                      <p:cBhvr>
                                        <p:cTn id="10" dur="500"/>
                                        <p:tgtEl>
                                          <p:spTgt spid="17">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xEl>
                                              <p:pRg st="5" end="5"/>
                                            </p:txEl>
                                          </p:spTgt>
                                        </p:tgtEl>
                                        <p:attrNameLst>
                                          <p:attrName>style.visibility</p:attrName>
                                        </p:attrNameLst>
                                      </p:cBhvr>
                                      <p:to>
                                        <p:strVal val="visible"/>
                                      </p:to>
                                    </p:set>
                                    <p:animEffect transition="in" filter="fade">
                                      <p:cBhvr>
                                        <p:cTn id="15" dur="500"/>
                                        <p:tgtEl>
                                          <p:spTgt spid="17">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xEl>
                                              <p:pRg st="6" end="6"/>
                                            </p:txEl>
                                          </p:spTgt>
                                        </p:tgtEl>
                                        <p:attrNameLst>
                                          <p:attrName>style.visibility</p:attrName>
                                        </p:attrNameLst>
                                      </p:cBhvr>
                                      <p:to>
                                        <p:strVal val="visible"/>
                                      </p:to>
                                    </p:set>
                                    <p:animEffect transition="in" filter="fade">
                                      <p:cBhvr>
                                        <p:cTn id="18" dur="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439400" y="5181600"/>
            <a:ext cx="1752600" cy="1676400"/>
          </a:xfrm>
          <a:prstGeom prst="rect">
            <a:avLst/>
          </a:prstGeom>
        </p:spPr>
      </p:pic>
      <p:sp>
        <p:nvSpPr>
          <p:cNvPr id="9" name="Google Shape;116;p23"/>
          <p:cNvSpPr txBox="1">
            <a:spLocks/>
          </p:cNvSpPr>
          <p:nvPr/>
        </p:nvSpPr>
        <p:spPr>
          <a:xfrm>
            <a:off x="1725369" y="2924547"/>
            <a:ext cx="8520600" cy="1665037"/>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endParaRPr lang="en-GB" b="1" dirty="0">
              <a:ea typeface="Nunito Sans Light"/>
              <a:cs typeface="Nunito Sans Light"/>
              <a:sym typeface="Nunito Sans Light"/>
            </a:endParaRPr>
          </a:p>
        </p:txBody>
      </p:sp>
      <p:sp>
        <p:nvSpPr>
          <p:cNvPr id="8" name="Title 1">
            <a:extLst>
              <a:ext uri="{FF2B5EF4-FFF2-40B4-BE49-F238E27FC236}">
                <a16:creationId xmlns:a16="http://schemas.microsoft.com/office/drawing/2014/main" id="{6FF0291D-AFEA-4124-B1F8-9952DA88D993}"/>
              </a:ext>
            </a:extLst>
          </p:cNvPr>
          <p:cNvSpPr txBox="1">
            <a:spLocks/>
          </p:cNvSpPr>
          <p:nvPr/>
        </p:nvSpPr>
        <p:spPr>
          <a:xfrm>
            <a:off x="217850" y="207250"/>
            <a:ext cx="8520600" cy="43477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1" name="Title 1">
            <a:extLst>
              <a:ext uri="{FF2B5EF4-FFF2-40B4-BE49-F238E27FC236}">
                <a16:creationId xmlns:a16="http://schemas.microsoft.com/office/drawing/2014/main" id="{A1044FEE-BF17-403A-B56C-20102ECE6DD8}"/>
              </a:ext>
            </a:extLst>
          </p:cNvPr>
          <p:cNvSpPr txBox="1">
            <a:spLocks/>
          </p:cNvSpPr>
          <p:nvPr/>
        </p:nvSpPr>
        <p:spPr>
          <a:xfrm>
            <a:off x="838200" y="642025"/>
            <a:ext cx="10943492" cy="7119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p>
        </p:txBody>
      </p:sp>
      <p:sp>
        <p:nvSpPr>
          <p:cNvPr id="12" name="Text Placeholder 2">
            <a:extLst>
              <a:ext uri="{FF2B5EF4-FFF2-40B4-BE49-F238E27FC236}">
                <a16:creationId xmlns:a16="http://schemas.microsoft.com/office/drawing/2014/main" id="{32A10701-0377-4415-BE7D-D9913504131C}"/>
              </a:ext>
            </a:extLst>
          </p:cNvPr>
          <p:cNvSpPr txBox="1">
            <a:spLocks/>
          </p:cNvSpPr>
          <p:nvPr/>
        </p:nvSpPr>
        <p:spPr>
          <a:xfrm>
            <a:off x="217850" y="1076802"/>
            <a:ext cx="10326993" cy="3829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smtClean="0"/>
          </a:p>
        </p:txBody>
      </p:sp>
      <p:sp>
        <p:nvSpPr>
          <p:cNvPr id="13" name="Text Placeholder 2">
            <a:extLst>
              <a:ext uri="{FF2B5EF4-FFF2-40B4-BE49-F238E27FC236}">
                <a16:creationId xmlns:a16="http://schemas.microsoft.com/office/drawing/2014/main" id="{32A10701-0377-4415-BE7D-D9913504131C}"/>
              </a:ext>
            </a:extLst>
          </p:cNvPr>
          <p:cNvSpPr txBox="1">
            <a:spLocks/>
          </p:cNvSpPr>
          <p:nvPr/>
        </p:nvSpPr>
        <p:spPr>
          <a:xfrm>
            <a:off x="247467" y="1136743"/>
            <a:ext cx="4230683" cy="9992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a:p>
        </p:txBody>
      </p:sp>
      <p:sp>
        <p:nvSpPr>
          <p:cNvPr id="14" name="Title 1">
            <a:extLst>
              <a:ext uri="{FF2B5EF4-FFF2-40B4-BE49-F238E27FC236}">
                <a16:creationId xmlns:a16="http://schemas.microsoft.com/office/drawing/2014/main" id="{3AAEB9A0-7B25-442B-9EA0-309CC7F2590A}"/>
              </a:ext>
            </a:extLst>
          </p:cNvPr>
          <p:cNvSpPr txBox="1">
            <a:spLocks/>
          </p:cNvSpPr>
          <p:nvPr/>
        </p:nvSpPr>
        <p:spPr>
          <a:xfrm>
            <a:off x="1121046" y="380872"/>
            <a:ext cx="8520600" cy="43477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p>
        </p:txBody>
      </p:sp>
      <p:sp>
        <p:nvSpPr>
          <p:cNvPr id="15" name="Text Placeholder 2">
            <a:extLst>
              <a:ext uri="{FF2B5EF4-FFF2-40B4-BE49-F238E27FC236}">
                <a16:creationId xmlns:a16="http://schemas.microsoft.com/office/drawing/2014/main" id="{1E75F246-19B7-4FB4-8C49-078651BDCF17}"/>
              </a:ext>
            </a:extLst>
          </p:cNvPr>
          <p:cNvSpPr txBox="1">
            <a:spLocks/>
          </p:cNvSpPr>
          <p:nvPr/>
        </p:nvSpPr>
        <p:spPr>
          <a:xfrm>
            <a:off x="836275" y="1377821"/>
            <a:ext cx="8520600" cy="3324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a:p>
        </p:txBody>
      </p:sp>
      <p:sp>
        <p:nvSpPr>
          <p:cNvPr id="18" name="Title 1">
            <a:extLst>
              <a:ext uri="{FF2B5EF4-FFF2-40B4-BE49-F238E27FC236}">
                <a16:creationId xmlns:a16="http://schemas.microsoft.com/office/drawing/2014/main" id="{14A09B97-00D1-4B44-81B1-86DAFB1441B2}"/>
              </a:ext>
            </a:extLst>
          </p:cNvPr>
          <p:cNvSpPr txBox="1">
            <a:spLocks/>
          </p:cNvSpPr>
          <p:nvPr/>
        </p:nvSpPr>
        <p:spPr>
          <a:xfrm>
            <a:off x="543164" y="531913"/>
            <a:ext cx="10573177" cy="60083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What to do if you are worried about your child</a:t>
            </a:r>
            <a:endParaRPr lang="en-GB" dirty="0"/>
          </a:p>
        </p:txBody>
      </p:sp>
      <p:sp>
        <p:nvSpPr>
          <p:cNvPr id="19" name="Text Placeholder 2">
            <a:extLst>
              <a:ext uri="{FF2B5EF4-FFF2-40B4-BE49-F238E27FC236}">
                <a16:creationId xmlns:a16="http://schemas.microsoft.com/office/drawing/2014/main" id="{B44B6747-5547-4AA6-8054-0A3853D7E045}"/>
              </a:ext>
            </a:extLst>
          </p:cNvPr>
          <p:cNvSpPr txBox="1">
            <a:spLocks/>
          </p:cNvSpPr>
          <p:nvPr/>
        </p:nvSpPr>
        <p:spPr>
          <a:xfrm>
            <a:off x="402488" y="1237442"/>
            <a:ext cx="10573177" cy="529222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r>
              <a:rPr lang="en-GB" dirty="0" smtClean="0"/>
              <a:t>SATs often induce a certain degree of worry or anxiety but there is, of course, a tipping point. </a:t>
            </a:r>
          </a:p>
          <a:p>
            <a:pPr marL="114300" indent="0">
              <a:buFont typeface="Arial" panose="020B0604020202020204" pitchFamily="34" charset="0"/>
              <a:buNone/>
            </a:pPr>
            <a:endParaRPr lang="en-GB" dirty="0" smtClean="0"/>
          </a:p>
          <a:p>
            <a:pPr marL="114300" indent="0">
              <a:buFont typeface="Arial" panose="020B0604020202020204" pitchFamily="34" charset="0"/>
              <a:buNone/>
            </a:pPr>
            <a:r>
              <a:rPr lang="en-GB" dirty="0" smtClean="0"/>
              <a:t>SATs anxiety should not:</a:t>
            </a:r>
          </a:p>
          <a:p>
            <a:r>
              <a:rPr lang="en-GB" dirty="0" smtClean="0">
                <a:solidFill>
                  <a:srgbClr val="283593"/>
                </a:solidFill>
              </a:rPr>
              <a:t>Affect a child’s appetite</a:t>
            </a:r>
          </a:p>
          <a:p>
            <a:r>
              <a:rPr lang="en-GB" dirty="0" smtClean="0">
                <a:solidFill>
                  <a:srgbClr val="283593"/>
                </a:solidFill>
              </a:rPr>
              <a:t>Affect a child’s sleep</a:t>
            </a:r>
          </a:p>
          <a:p>
            <a:r>
              <a:rPr lang="en-GB" dirty="0" smtClean="0">
                <a:solidFill>
                  <a:srgbClr val="283593"/>
                </a:solidFill>
              </a:rPr>
              <a:t>Affect a child’s personality</a:t>
            </a:r>
          </a:p>
          <a:p>
            <a:r>
              <a:rPr lang="en-GB" dirty="0" smtClean="0">
                <a:solidFill>
                  <a:srgbClr val="283593"/>
                </a:solidFill>
              </a:rPr>
              <a:t>Induce panic, tears or disengagement from lessons</a:t>
            </a:r>
          </a:p>
          <a:p>
            <a:r>
              <a:rPr lang="en-GB" dirty="0" smtClean="0">
                <a:solidFill>
                  <a:srgbClr val="283593"/>
                </a:solidFill>
              </a:rPr>
              <a:t>Be a reason not to attend school.</a:t>
            </a:r>
          </a:p>
          <a:p>
            <a:pPr marL="114300" indent="0">
              <a:buFont typeface="Arial" panose="020B0604020202020204" pitchFamily="34" charset="0"/>
              <a:buNone/>
            </a:pPr>
            <a:endParaRPr lang="en-GB" dirty="0" smtClean="0"/>
          </a:p>
          <a:p>
            <a:pPr marL="114300" indent="0">
              <a:buFont typeface="Arial" panose="020B0604020202020204" pitchFamily="34" charset="0"/>
              <a:buNone/>
            </a:pPr>
            <a:r>
              <a:rPr lang="en-GB" dirty="0" smtClean="0"/>
              <a:t>If any of the above are evident, SATs may be causing an excessive degree of anxiety and may benefit from some additional support. </a:t>
            </a:r>
            <a:endParaRPr lang="en-GB" dirty="0"/>
          </a:p>
        </p:txBody>
      </p:sp>
    </p:spTree>
    <p:extLst>
      <p:ext uri="{BB962C8B-B14F-4D97-AF65-F5344CB8AC3E}">
        <p14:creationId xmlns:p14="http://schemas.microsoft.com/office/powerpoint/2010/main" val="36429450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439400" y="5181600"/>
            <a:ext cx="1752600" cy="1676400"/>
          </a:xfrm>
          <a:prstGeom prst="rect">
            <a:avLst/>
          </a:prstGeom>
        </p:spPr>
      </p:pic>
      <p:sp>
        <p:nvSpPr>
          <p:cNvPr id="9" name="Google Shape;116;p23"/>
          <p:cNvSpPr txBox="1">
            <a:spLocks/>
          </p:cNvSpPr>
          <p:nvPr/>
        </p:nvSpPr>
        <p:spPr>
          <a:xfrm>
            <a:off x="1725369" y="2924547"/>
            <a:ext cx="8520600" cy="1665037"/>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endParaRPr lang="en-GB" b="1" dirty="0">
              <a:ea typeface="Nunito Sans Light"/>
              <a:cs typeface="Nunito Sans Light"/>
              <a:sym typeface="Nunito Sans Light"/>
            </a:endParaRPr>
          </a:p>
        </p:txBody>
      </p:sp>
      <p:sp>
        <p:nvSpPr>
          <p:cNvPr id="8" name="Title 1">
            <a:extLst>
              <a:ext uri="{FF2B5EF4-FFF2-40B4-BE49-F238E27FC236}">
                <a16:creationId xmlns:a16="http://schemas.microsoft.com/office/drawing/2014/main" id="{6FF0291D-AFEA-4124-B1F8-9952DA88D993}"/>
              </a:ext>
            </a:extLst>
          </p:cNvPr>
          <p:cNvSpPr txBox="1">
            <a:spLocks/>
          </p:cNvSpPr>
          <p:nvPr/>
        </p:nvSpPr>
        <p:spPr>
          <a:xfrm>
            <a:off x="217850" y="207250"/>
            <a:ext cx="8520600" cy="43477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1" name="Title 1">
            <a:extLst>
              <a:ext uri="{FF2B5EF4-FFF2-40B4-BE49-F238E27FC236}">
                <a16:creationId xmlns:a16="http://schemas.microsoft.com/office/drawing/2014/main" id="{A1044FEE-BF17-403A-B56C-20102ECE6DD8}"/>
              </a:ext>
            </a:extLst>
          </p:cNvPr>
          <p:cNvSpPr txBox="1">
            <a:spLocks/>
          </p:cNvSpPr>
          <p:nvPr/>
        </p:nvSpPr>
        <p:spPr>
          <a:xfrm>
            <a:off x="838200" y="642025"/>
            <a:ext cx="10943492" cy="7119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p>
        </p:txBody>
      </p:sp>
      <p:sp>
        <p:nvSpPr>
          <p:cNvPr id="12" name="Text Placeholder 2">
            <a:extLst>
              <a:ext uri="{FF2B5EF4-FFF2-40B4-BE49-F238E27FC236}">
                <a16:creationId xmlns:a16="http://schemas.microsoft.com/office/drawing/2014/main" id="{32A10701-0377-4415-BE7D-D9913504131C}"/>
              </a:ext>
            </a:extLst>
          </p:cNvPr>
          <p:cNvSpPr txBox="1">
            <a:spLocks/>
          </p:cNvSpPr>
          <p:nvPr/>
        </p:nvSpPr>
        <p:spPr>
          <a:xfrm>
            <a:off x="217850" y="1076802"/>
            <a:ext cx="10326993" cy="3829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smtClean="0"/>
          </a:p>
        </p:txBody>
      </p:sp>
      <p:sp>
        <p:nvSpPr>
          <p:cNvPr id="13" name="Text Placeholder 2">
            <a:extLst>
              <a:ext uri="{FF2B5EF4-FFF2-40B4-BE49-F238E27FC236}">
                <a16:creationId xmlns:a16="http://schemas.microsoft.com/office/drawing/2014/main" id="{32A10701-0377-4415-BE7D-D9913504131C}"/>
              </a:ext>
            </a:extLst>
          </p:cNvPr>
          <p:cNvSpPr txBox="1">
            <a:spLocks/>
          </p:cNvSpPr>
          <p:nvPr/>
        </p:nvSpPr>
        <p:spPr>
          <a:xfrm>
            <a:off x="247467" y="1136743"/>
            <a:ext cx="4230683" cy="9992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a:p>
        </p:txBody>
      </p:sp>
      <p:sp>
        <p:nvSpPr>
          <p:cNvPr id="14" name="Title 1">
            <a:extLst>
              <a:ext uri="{FF2B5EF4-FFF2-40B4-BE49-F238E27FC236}">
                <a16:creationId xmlns:a16="http://schemas.microsoft.com/office/drawing/2014/main" id="{3AAEB9A0-7B25-442B-9EA0-309CC7F2590A}"/>
              </a:ext>
            </a:extLst>
          </p:cNvPr>
          <p:cNvSpPr txBox="1">
            <a:spLocks/>
          </p:cNvSpPr>
          <p:nvPr/>
        </p:nvSpPr>
        <p:spPr>
          <a:xfrm>
            <a:off x="1121046" y="380872"/>
            <a:ext cx="8520600" cy="43477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p>
        </p:txBody>
      </p:sp>
      <p:sp>
        <p:nvSpPr>
          <p:cNvPr id="15" name="Text Placeholder 2">
            <a:extLst>
              <a:ext uri="{FF2B5EF4-FFF2-40B4-BE49-F238E27FC236}">
                <a16:creationId xmlns:a16="http://schemas.microsoft.com/office/drawing/2014/main" id="{1E75F246-19B7-4FB4-8C49-078651BDCF17}"/>
              </a:ext>
            </a:extLst>
          </p:cNvPr>
          <p:cNvSpPr txBox="1">
            <a:spLocks/>
          </p:cNvSpPr>
          <p:nvPr/>
        </p:nvSpPr>
        <p:spPr>
          <a:xfrm>
            <a:off x="836275" y="1377821"/>
            <a:ext cx="8520600" cy="3324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a:p>
        </p:txBody>
      </p:sp>
      <p:sp>
        <p:nvSpPr>
          <p:cNvPr id="16" name="Title 1">
            <a:extLst>
              <a:ext uri="{FF2B5EF4-FFF2-40B4-BE49-F238E27FC236}">
                <a16:creationId xmlns:a16="http://schemas.microsoft.com/office/drawing/2014/main" id="{14A09B97-00D1-4B44-81B1-86DAFB1441B2}"/>
              </a:ext>
            </a:extLst>
          </p:cNvPr>
          <p:cNvSpPr>
            <a:spLocks noGrp="1"/>
          </p:cNvSpPr>
          <p:nvPr>
            <p:ph type="title"/>
          </p:nvPr>
        </p:nvSpPr>
        <p:spPr>
          <a:xfrm>
            <a:off x="480174" y="259740"/>
            <a:ext cx="11160841" cy="1083673"/>
          </a:xfrm>
        </p:spPr>
        <p:txBody>
          <a:bodyPr>
            <a:normAutofit/>
          </a:bodyPr>
          <a:lstStyle/>
          <a:p>
            <a:r>
              <a:rPr lang="en-GB" dirty="0"/>
              <a:t>What to do if you are worried about your child</a:t>
            </a:r>
          </a:p>
        </p:txBody>
      </p:sp>
      <p:sp>
        <p:nvSpPr>
          <p:cNvPr id="17" name="Text Placeholder 2">
            <a:extLst>
              <a:ext uri="{FF2B5EF4-FFF2-40B4-BE49-F238E27FC236}">
                <a16:creationId xmlns:a16="http://schemas.microsoft.com/office/drawing/2014/main" id="{B44B6747-5547-4AA6-8054-0A3853D7E045}"/>
              </a:ext>
            </a:extLst>
          </p:cNvPr>
          <p:cNvSpPr txBox="1">
            <a:spLocks/>
          </p:cNvSpPr>
          <p:nvPr/>
        </p:nvSpPr>
        <p:spPr>
          <a:xfrm>
            <a:off x="480174" y="1333014"/>
            <a:ext cx="11397686" cy="473101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r>
              <a:rPr lang="en-GB" dirty="0" smtClean="0">
                <a:solidFill>
                  <a:srgbClr val="283593"/>
                </a:solidFill>
              </a:rPr>
              <a:t>Talk to the school</a:t>
            </a:r>
          </a:p>
          <a:p>
            <a:pPr marL="114300" indent="0">
              <a:buFont typeface="Arial" panose="020B0604020202020204" pitchFamily="34" charset="0"/>
              <a:buNone/>
            </a:pPr>
            <a:r>
              <a:rPr lang="en-GB" dirty="0" smtClean="0"/>
              <a:t>Sometimes concerns present at home and not at school. If you notice a change in your child, talk to the school so that everyone concerned can offer the support needed. </a:t>
            </a:r>
          </a:p>
          <a:p>
            <a:pPr marL="114300" indent="0">
              <a:buFont typeface="Arial" panose="020B0604020202020204" pitchFamily="34" charset="0"/>
              <a:buNone/>
            </a:pPr>
            <a:r>
              <a:rPr lang="en-GB" dirty="0" smtClean="0">
                <a:solidFill>
                  <a:srgbClr val="283593"/>
                </a:solidFill>
              </a:rPr>
              <a:t>Talk to your child</a:t>
            </a:r>
          </a:p>
          <a:p>
            <a:pPr marL="114300" indent="0">
              <a:buFont typeface="Arial" panose="020B0604020202020204" pitchFamily="34" charset="0"/>
              <a:buNone/>
            </a:pPr>
            <a:r>
              <a:rPr lang="en-GB" dirty="0" smtClean="0"/>
              <a:t>Talk to your child about what aspect of SATs concerns them the most. If you can help them pinpoint what is bothering them the most, you can take specific steps to help reassure them. </a:t>
            </a:r>
          </a:p>
          <a:p>
            <a:pPr marL="114300" indent="0">
              <a:buFont typeface="Arial" panose="020B0604020202020204" pitchFamily="34" charset="0"/>
              <a:buNone/>
            </a:pPr>
            <a:r>
              <a:rPr lang="en-GB" dirty="0" smtClean="0">
                <a:solidFill>
                  <a:srgbClr val="283593"/>
                </a:solidFill>
              </a:rPr>
              <a:t>Encourage your child to talk to their teacher</a:t>
            </a:r>
          </a:p>
          <a:p>
            <a:pPr marL="114300" indent="0">
              <a:buFont typeface="Arial" panose="020B0604020202020204" pitchFamily="34" charset="0"/>
              <a:buNone/>
            </a:pPr>
            <a:r>
              <a:rPr lang="en-GB" dirty="0" smtClean="0"/>
              <a:t>SATs are obviously linked to school. Don’t be surprised if your child would prefer seek reassurance from teachers over family members. </a:t>
            </a:r>
          </a:p>
          <a:p>
            <a:pPr marL="114300" indent="0">
              <a:buFont typeface="Arial" panose="020B0604020202020204" pitchFamily="34" charset="0"/>
              <a:buNone/>
            </a:pPr>
            <a:r>
              <a:rPr lang="en-GB" dirty="0" smtClean="0">
                <a:solidFill>
                  <a:srgbClr val="283593"/>
                </a:solidFill>
              </a:rPr>
              <a:t>Try not to project your own anxieties or views about the SATs</a:t>
            </a:r>
          </a:p>
          <a:p>
            <a:pPr marL="114300" indent="0">
              <a:buFont typeface="Arial" panose="020B0604020202020204" pitchFamily="34" charset="0"/>
              <a:buNone/>
            </a:pPr>
            <a:r>
              <a:rPr lang="en-GB" dirty="0" smtClean="0"/>
              <a:t>Children can be very intuitive. If they see that you are anxious, this could add to their own anxieties. Similarly, if you don’t believe in SATs, your child may reflect this view.</a:t>
            </a:r>
            <a:endParaRPr lang="en-GB" dirty="0"/>
          </a:p>
        </p:txBody>
      </p:sp>
    </p:spTree>
    <p:extLst>
      <p:ext uri="{BB962C8B-B14F-4D97-AF65-F5344CB8AC3E}">
        <p14:creationId xmlns:p14="http://schemas.microsoft.com/office/powerpoint/2010/main" val="154381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animEffect transition="in" filter="fade">
                                      <p:cBhvr>
                                        <p:cTn id="7" dur="500"/>
                                        <p:tgtEl>
                                          <p:spTgt spid="1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
                                            <p:txEl>
                                              <p:pRg st="3" end="3"/>
                                            </p:txEl>
                                          </p:spTgt>
                                        </p:tgtEl>
                                        <p:attrNameLst>
                                          <p:attrName>style.visibility</p:attrName>
                                        </p:attrNameLst>
                                      </p:cBhvr>
                                      <p:to>
                                        <p:strVal val="visible"/>
                                      </p:to>
                                    </p:set>
                                    <p:animEffect transition="in" filter="fade">
                                      <p:cBhvr>
                                        <p:cTn id="10" dur="500"/>
                                        <p:tgtEl>
                                          <p:spTgt spid="17">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animEffect transition="in" filter="fade">
                                      <p:cBhvr>
                                        <p:cTn id="15" dur="500"/>
                                        <p:tgtEl>
                                          <p:spTgt spid="17">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xEl>
                                              <p:pRg st="5" end="5"/>
                                            </p:txEl>
                                          </p:spTgt>
                                        </p:tgtEl>
                                        <p:attrNameLst>
                                          <p:attrName>style.visibility</p:attrName>
                                        </p:attrNameLst>
                                      </p:cBhvr>
                                      <p:to>
                                        <p:strVal val="visible"/>
                                      </p:to>
                                    </p:set>
                                    <p:animEffect transition="in" filter="fade">
                                      <p:cBhvr>
                                        <p:cTn id="18" dur="500"/>
                                        <p:tgtEl>
                                          <p:spTgt spid="17">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xEl>
                                              <p:pRg st="6" end="6"/>
                                            </p:txEl>
                                          </p:spTgt>
                                        </p:tgtEl>
                                        <p:attrNameLst>
                                          <p:attrName>style.visibility</p:attrName>
                                        </p:attrNameLst>
                                      </p:cBhvr>
                                      <p:to>
                                        <p:strVal val="visible"/>
                                      </p:to>
                                    </p:set>
                                    <p:animEffect transition="in" filter="fade">
                                      <p:cBhvr>
                                        <p:cTn id="23" dur="500"/>
                                        <p:tgtEl>
                                          <p:spTgt spid="17">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xEl>
                                              <p:pRg st="7" end="7"/>
                                            </p:txEl>
                                          </p:spTgt>
                                        </p:tgtEl>
                                        <p:attrNameLst>
                                          <p:attrName>style.visibility</p:attrName>
                                        </p:attrNameLst>
                                      </p:cBhvr>
                                      <p:to>
                                        <p:strVal val="visible"/>
                                      </p:to>
                                    </p:set>
                                    <p:animEffect transition="in" filter="fade">
                                      <p:cBhvr>
                                        <p:cTn id="26" dur="500"/>
                                        <p:tgtEl>
                                          <p:spTgt spid="1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439400" y="5181600"/>
            <a:ext cx="1752600" cy="1676400"/>
          </a:xfrm>
          <a:prstGeom prst="rect">
            <a:avLst/>
          </a:prstGeom>
        </p:spPr>
      </p:pic>
      <p:sp>
        <p:nvSpPr>
          <p:cNvPr id="9" name="Google Shape;116;p23"/>
          <p:cNvSpPr txBox="1">
            <a:spLocks/>
          </p:cNvSpPr>
          <p:nvPr/>
        </p:nvSpPr>
        <p:spPr>
          <a:xfrm>
            <a:off x="1725369" y="2924547"/>
            <a:ext cx="8520600" cy="1665037"/>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endParaRPr lang="en-GB" b="1" dirty="0">
              <a:ea typeface="Nunito Sans Light"/>
              <a:cs typeface="Nunito Sans Light"/>
              <a:sym typeface="Nunito Sans Light"/>
            </a:endParaRPr>
          </a:p>
        </p:txBody>
      </p:sp>
      <p:sp>
        <p:nvSpPr>
          <p:cNvPr id="8" name="Title 1">
            <a:extLst>
              <a:ext uri="{FF2B5EF4-FFF2-40B4-BE49-F238E27FC236}">
                <a16:creationId xmlns:a16="http://schemas.microsoft.com/office/drawing/2014/main" id="{6FF0291D-AFEA-4124-B1F8-9952DA88D993}"/>
              </a:ext>
            </a:extLst>
          </p:cNvPr>
          <p:cNvSpPr txBox="1">
            <a:spLocks/>
          </p:cNvSpPr>
          <p:nvPr/>
        </p:nvSpPr>
        <p:spPr>
          <a:xfrm>
            <a:off x="217850" y="207250"/>
            <a:ext cx="8520600" cy="43477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1" name="Title 1">
            <a:extLst>
              <a:ext uri="{FF2B5EF4-FFF2-40B4-BE49-F238E27FC236}">
                <a16:creationId xmlns:a16="http://schemas.microsoft.com/office/drawing/2014/main" id="{A1044FEE-BF17-403A-B56C-20102ECE6DD8}"/>
              </a:ext>
            </a:extLst>
          </p:cNvPr>
          <p:cNvSpPr txBox="1">
            <a:spLocks/>
          </p:cNvSpPr>
          <p:nvPr/>
        </p:nvSpPr>
        <p:spPr>
          <a:xfrm>
            <a:off x="838200" y="642025"/>
            <a:ext cx="10943492" cy="7119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p>
        </p:txBody>
      </p:sp>
      <p:sp>
        <p:nvSpPr>
          <p:cNvPr id="12" name="Text Placeholder 2">
            <a:extLst>
              <a:ext uri="{FF2B5EF4-FFF2-40B4-BE49-F238E27FC236}">
                <a16:creationId xmlns:a16="http://schemas.microsoft.com/office/drawing/2014/main" id="{32A10701-0377-4415-BE7D-D9913504131C}"/>
              </a:ext>
            </a:extLst>
          </p:cNvPr>
          <p:cNvSpPr txBox="1">
            <a:spLocks/>
          </p:cNvSpPr>
          <p:nvPr/>
        </p:nvSpPr>
        <p:spPr>
          <a:xfrm>
            <a:off x="217850" y="1076802"/>
            <a:ext cx="10326993" cy="3829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smtClean="0"/>
          </a:p>
        </p:txBody>
      </p:sp>
      <p:sp>
        <p:nvSpPr>
          <p:cNvPr id="13" name="Text Placeholder 2">
            <a:extLst>
              <a:ext uri="{FF2B5EF4-FFF2-40B4-BE49-F238E27FC236}">
                <a16:creationId xmlns:a16="http://schemas.microsoft.com/office/drawing/2014/main" id="{32A10701-0377-4415-BE7D-D9913504131C}"/>
              </a:ext>
            </a:extLst>
          </p:cNvPr>
          <p:cNvSpPr txBox="1">
            <a:spLocks/>
          </p:cNvSpPr>
          <p:nvPr/>
        </p:nvSpPr>
        <p:spPr>
          <a:xfrm>
            <a:off x="247467" y="1136743"/>
            <a:ext cx="4230683" cy="9992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a:p>
        </p:txBody>
      </p:sp>
      <p:sp>
        <p:nvSpPr>
          <p:cNvPr id="14" name="Title 1">
            <a:extLst>
              <a:ext uri="{FF2B5EF4-FFF2-40B4-BE49-F238E27FC236}">
                <a16:creationId xmlns:a16="http://schemas.microsoft.com/office/drawing/2014/main" id="{3AAEB9A0-7B25-442B-9EA0-309CC7F2590A}"/>
              </a:ext>
            </a:extLst>
          </p:cNvPr>
          <p:cNvSpPr txBox="1">
            <a:spLocks/>
          </p:cNvSpPr>
          <p:nvPr/>
        </p:nvSpPr>
        <p:spPr>
          <a:xfrm>
            <a:off x="1121046" y="380872"/>
            <a:ext cx="8520600" cy="43477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p>
        </p:txBody>
      </p:sp>
      <p:sp>
        <p:nvSpPr>
          <p:cNvPr id="15" name="Text Placeholder 2">
            <a:extLst>
              <a:ext uri="{FF2B5EF4-FFF2-40B4-BE49-F238E27FC236}">
                <a16:creationId xmlns:a16="http://schemas.microsoft.com/office/drawing/2014/main" id="{1E75F246-19B7-4FB4-8C49-078651BDCF17}"/>
              </a:ext>
            </a:extLst>
          </p:cNvPr>
          <p:cNvSpPr txBox="1">
            <a:spLocks/>
          </p:cNvSpPr>
          <p:nvPr/>
        </p:nvSpPr>
        <p:spPr>
          <a:xfrm>
            <a:off x="836275" y="1377821"/>
            <a:ext cx="8520600" cy="3324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a:p>
        </p:txBody>
      </p:sp>
      <p:sp>
        <p:nvSpPr>
          <p:cNvPr id="16" name="Title 1">
            <a:extLst>
              <a:ext uri="{FF2B5EF4-FFF2-40B4-BE49-F238E27FC236}">
                <a16:creationId xmlns:a16="http://schemas.microsoft.com/office/drawing/2014/main" id="{14A09B97-00D1-4B44-81B1-86DAFB1441B2}"/>
              </a:ext>
            </a:extLst>
          </p:cNvPr>
          <p:cNvSpPr>
            <a:spLocks noGrp="1"/>
          </p:cNvSpPr>
          <p:nvPr>
            <p:ph type="title"/>
          </p:nvPr>
        </p:nvSpPr>
        <p:spPr>
          <a:xfrm>
            <a:off x="480174" y="259740"/>
            <a:ext cx="11160841" cy="1083673"/>
          </a:xfrm>
        </p:spPr>
        <p:txBody>
          <a:bodyPr>
            <a:normAutofit/>
          </a:bodyPr>
          <a:lstStyle/>
          <a:p>
            <a:r>
              <a:rPr lang="en-GB" dirty="0"/>
              <a:t>What to do if you are worried about your child</a:t>
            </a:r>
          </a:p>
        </p:txBody>
      </p:sp>
      <p:sp>
        <p:nvSpPr>
          <p:cNvPr id="17" name="Text Placeholder 2">
            <a:extLst>
              <a:ext uri="{FF2B5EF4-FFF2-40B4-BE49-F238E27FC236}">
                <a16:creationId xmlns:a16="http://schemas.microsoft.com/office/drawing/2014/main" id="{B44B6747-5547-4AA6-8054-0A3853D7E045}"/>
              </a:ext>
            </a:extLst>
          </p:cNvPr>
          <p:cNvSpPr txBox="1">
            <a:spLocks/>
          </p:cNvSpPr>
          <p:nvPr/>
        </p:nvSpPr>
        <p:spPr>
          <a:xfrm>
            <a:off x="480174" y="1333014"/>
            <a:ext cx="11397686" cy="473101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r>
              <a:rPr lang="en-GB" dirty="0" smtClean="0">
                <a:solidFill>
                  <a:srgbClr val="283593"/>
                </a:solidFill>
              </a:rPr>
              <a:t>Talk to the school</a:t>
            </a:r>
          </a:p>
          <a:p>
            <a:pPr marL="114300" indent="0">
              <a:buFont typeface="Arial" panose="020B0604020202020204" pitchFamily="34" charset="0"/>
              <a:buNone/>
            </a:pPr>
            <a:r>
              <a:rPr lang="en-GB" dirty="0" smtClean="0"/>
              <a:t>Sometimes concerns present at home and not at school. If you notice a change in your child, talk to the school so that everyone concerned can offer the support needed. </a:t>
            </a:r>
          </a:p>
          <a:p>
            <a:pPr marL="114300" indent="0">
              <a:buFont typeface="Arial" panose="020B0604020202020204" pitchFamily="34" charset="0"/>
              <a:buNone/>
            </a:pPr>
            <a:r>
              <a:rPr lang="en-GB" dirty="0" smtClean="0">
                <a:solidFill>
                  <a:srgbClr val="283593"/>
                </a:solidFill>
              </a:rPr>
              <a:t>Talk to your child</a:t>
            </a:r>
          </a:p>
          <a:p>
            <a:pPr marL="114300" indent="0">
              <a:buFont typeface="Arial" panose="020B0604020202020204" pitchFamily="34" charset="0"/>
              <a:buNone/>
            </a:pPr>
            <a:r>
              <a:rPr lang="en-GB" dirty="0" smtClean="0"/>
              <a:t>Talk to your child about what aspect of SATs concerns them the most. If you can help them pinpoint what is bothering them the most, you can take specific steps to help reassure them. </a:t>
            </a:r>
          </a:p>
          <a:p>
            <a:pPr marL="114300" indent="0">
              <a:buFont typeface="Arial" panose="020B0604020202020204" pitchFamily="34" charset="0"/>
              <a:buNone/>
            </a:pPr>
            <a:r>
              <a:rPr lang="en-GB" dirty="0" smtClean="0">
                <a:solidFill>
                  <a:srgbClr val="283593"/>
                </a:solidFill>
              </a:rPr>
              <a:t>Encourage your child to talk to their teacher</a:t>
            </a:r>
          </a:p>
          <a:p>
            <a:pPr marL="114300" indent="0">
              <a:buFont typeface="Arial" panose="020B0604020202020204" pitchFamily="34" charset="0"/>
              <a:buNone/>
            </a:pPr>
            <a:r>
              <a:rPr lang="en-GB" dirty="0" smtClean="0"/>
              <a:t>SATs are obviously linked to school. Don’t be surprised if your child would prefer seek reassurance from teachers over family members. </a:t>
            </a:r>
          </a:p>
          <a:p>
            <a:pPr marL="114300" indent="0">
              <a:buFont typeface="Arial" panose="020B0604020202020204" pitchFamily="34" charset="0"/>
              <a:buNone/>
            </a:pPr>
            <a:r>
              <a:rPr lang="en-GB" dirty="0" smtClean="0">
                <a:solidFill>
                  <a:srgbClr val="283593"/>
                </a:solidFill>
              </a:rPr>
              <a:t>Try not to project your own anxieties or views about the SATs</a:t>
            </a:r>
          </a:p>
          <a:p>
            <a:pPr marL="114300" indent="0">
              <a:buFont typeface="Arial" panose="020B0604020202020204" pitchFamily="34" charset="0"/>
              <a:buNone/>
            </a:pPr>
            <a:r>
              <a:rPr lang="en-GB" dirty="0" smtClean="0"/>
              <a:t>Children can be very intuitive. If they see that you are anxious, this could add to their own anxieties. Similarly, if you don’t believe in SATs, your child may reflect this view.</a:t>
            </a:r>
            <a:endParaRPr lang="en-GB" dirty="0"/>
          </a:p>
        </p:txBody>
      </p:sp>
    </p:spTree>
    <p:extLst>
      <p:ext uri="{BB962C8B-B14F-4D97-AF65-F5344CB8AC3E}">
        <p14:creationId xmlns:p14="http://schemas.microsoft.com/office/powerpoint/2010/main" val="345395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animEffect transition="in" filter="fade">
                                      <p:cBhvr>
                                        <p:cTn id="7" dur="500"/>
                                        <p:tgtEl>
                                          <p:spTgt spid="1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
                                            <p:txEl>
                                              <p:pRg st="3" end="3"/>
                                            </p:txEl>
                                          </p:spTgt>
                                        </p:tgtEl>
                                        <p:attrNameLst>
                                          <p:attrName>style.visibility</p:attrName>
                                        </p:attrNameLst>
                                      </p:cBhvr>
                                      <p:to>
                                        <p:strVal val="visible"/>
                                      </p:to>
                                    </p:set>
                                    <p:animEffect transition="in" filter="fade">
                                      <p:cBhvr>
                                        <p:cTn id="10" dur="500"/>
                                        <p:tgtEl>
                                          <p:spTgt spid="17">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animEffect transition="in" filter="fade">
                                      <p:cBhvr>
                                        <p:cTn id="15" dur="500"/>
                                        <p:tgtEl>
                                          <p:spTgt spid="17">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xEl>
                                              <p:pRg st="5" end="5"/>
                                            </p:txEl>
                                          </p:spTgt>
                                        </p:tgtEl>
                                        <p:attrNameLst>
                                          <p:attrName>style.visibility</p:attrName>
                                        </p:attrNameLst>
                                      </p:cBhvr>
                                      <p:to>
                                        <p:strVal val="visible"/>
                                      </p:to>
                                    </p:set>
                                    <p:animEffect transition="in" filter="fade">
                                      <p:cBhvr>
                                        <p:cTn id="18" dur="500"/>
                                        <p:tgtEl>
                                          <p:spTgt spid="17">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xEl>
                                              <p:pRg st="6" end="6"/>
                                            </p:txEl>
                                          </p:spTgt>
                                        </p:tgtEl>
                                        <p:attrNameLst>
                                          <p:attrName>style.visibility</p:attrName>
                                        </p:attrNameLst>
                                      </p:cBhvr>
                                      <p:to>
                                        <p:strVal val="visible"/>
                                      </p:to>
                                    </p:set>
                                    <p:animEffect transition="in" filter="fade">
                                      <p:cBhvr>
                                        <p:cTn id="23" dur="500"/>
                                        <p:tgtEl>
                                          <p:spTgt spid="17">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xEl>
                                              <p:pRg st="7" end="7"/>
                                            </p:txEl>
                                          </p:spTgt>
                                        </p:tgtEl>
                                        <p:attrNameLst>
                                          <p:attrName>style.visibility</p:attrName>
                                        </p:attrNameLst>
                                      </p:cBhvr>
                                      <p:to>
                                        <p:strVal val="visible"/>
                                      </p:to>
                                    </p:set>
                                    <p:animEffect transition="in" filter="fade">
                                      <p:cBhvr>
                                        <p:cTn id="26" dur="500"/>
                                        <p:tgtEl>
                                          <p:spTgt spid="1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439400" y="5181600"/>
            <a:ext cx="1752600" cy="1676400"/>
          </a:xfrm>
          <a:prstGeom prst="rect">
            <a:avLst/>
          </a:prstGeom>
        </p:spPr>
      </p:pic>
      <p:sp>
        <p:nvSpPr>
          <p:cNvPr id="9" name="Google Shape;116;p23"/>
          <p:cNvSpPr txBox="1">
            <a:spLocks/>
          </p:cNvSpPr>
          <p:nvPr/>
        </p:nvSpPr>
        <p:spPr>
          <a:xfrm>
            <a:off x="1725369" y="2924547"/>
            <a:ext cx="8520600" cy="1665037"/>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endParaRPr lang="en-GB" b="1" dirty="0">
              <a:ea typeface="Nunito Sans Light"/>
              <a:cs typeface="Nunito Sans Light"/>
              <a:sym typeface="Nunito Sans Light"/>
            </a:endParaRPr>
          </a:p>
        </p:txBody>
      </p:sp>
      <p:sp>
        <p:nvSpPr>
          <p:cNvPr id="8" name="Title 1">
            <a:extLst>
              <a:ext uri="{FF2B5EF4-FFF2-40B4-BE49-F238E27FC236}">
                <a16:creationId xmlns:a16="http://schemas.microsoft.com/office/drawing/2014/main" id="{6FF0291D-AFEA-4124-B1F8-9952DA88D993}"/>
              </a:ext>
            </a:extLst>
          </p:cNvPr>
          <p:cNvSpPr txBox="1">
            <a:spLocks/>
          </p:cNvSpPr>
          <p:nvPr/>
        </p:nvSpPr>
        <p:spPr>
          <a:xfrm>
            <a:off x="217850" y="207250"/>
            <a:ext cx="8520600" cy="43477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1" name="Title 1">
            <a:extLst>
              <a:ext uri="{FF2B5EF4-FFF2-40B4-BE49-F238E27FC236}">
                <a16:creationId xmlns:a16="http://schemas.microsoft.com/office/drawing/2014/main" id="{A1044FEE-BF17-403A-B56C-20102ECE6DD8}"/>
              </a:ext>
            </a:extLst>
          </p:cNvPr>
          <p:cNvSpPr txBox="1">
            <a:spLocks/>
          </p:cNvSpPr>
          <p:nvPr/>
        </p:nvSpPr>
        <p:spPr>
          <a:xfrm>
            <a:off x="838200" y="642025"/>
            <a:ext cx="10943492" cy="7119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p>
        </p:txBody>
      </p:sp>
      <p:sp>
        <p:nvSpPr>
          <p:cNvPr id="12" name="Text Placeholder 2">
            <a:extLst>
              <a:ext uri="{FF2B5EF4-FFF2-40B4-BE49-F238E27FC236}">
                <a16:creationId xmlns:a16="http://schemas.microsoft.com/office/drawing/2014/main" id="{32A10701-0377-4415-BE7D-D9913504131C}"/>
              </a:ext>
            </a:extLst>
          </p:cNvPr>
          <p:cNvSpPr txBox="1">
            <a:spLocks/>
          </p:cNvSpPr>
          <p:nvPr/>
        </p:nvSpPr>
        <p:spPr>
          <a:xfrm>
            <a:off x="217850" y="1076802"/>
            <a:ext cx="10326993" cy="3829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smtClean="0"/>
          </a:p>
        </p:txBody>
      </p:sp>
      <p:sp>
        <p:nvSpPr>
          <p:cNvPr id="13" name="Text Placeholder 2">
            <a:extLst>
              <a:ext uri="{FF2B5EF4-FFF2-40B4-BE49-F238E27FC236}">
                <a16:creationId xmlns:a16="http://schemas.microsoft.com/office/drawing/2014/main" id="{32A10701-0377-4415-BE7D-D9913504131C}"/>
              </a:ext>
            </a:extLst>
          </p:cNvPr>
          <p:cNvSpPr txBox="1">
            <a:spLocks/>
          </p:cNvSpPr>
          <p:nvPr/>
        </p:nvSpPr>
        <p:spPr>
          <a:xfrm>
            <a:off x="247467" y="1136743"/>
            <a:ext cx="4230683" cy="9992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a:p>
        </p:txBody>
      </p:sp>
      <p:sp>
        <p:nvSpPr>
          <p:cNvPr id="14" name="Title 1">
            <a:extLst>
              <a:ext uri="{FF2B5EF4-FFF2-40B4-BE49-F238E27FC236}">
                <a16:creationId xmlns:a16="http://schemas.microsoft.com/office/drawing/2014/main" id="{3AAEB9A0-7B25-442B-9EA0-309CC7F2590A}"/>
              </a:ext>
            </a:extLst>
          </p:cNvPr>
          <p:cNvSpPr txBox="1">
            <a:spLocks/>
          </p:cNvSpPr>
          <p:nvPr/>
        </p:nvSpPr>
        <p:spPr>
          <a:xfrm>
            <a:off x="1121046" y="380872"/>
            <a:ext cx="8520600" cy="43477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p>
        </p:txBody>
      </p:sp>
      <p:sp>
        <p:nvSpPr>
          <p:cNvPr id="15" name="Text Placeholder 2">
            <a:extLst>
              <a:ext uri="{FF2B5EF4-FFF2-40B4-BE49-F238E27FC236}">
                <a16:creationId xmlns:a16="http://schemas.microsoft.com/office/drawing/2014/main" id="{1E75F246-19B7-4FB4-8C49-078651BDCF17}"/>
              </a:ext>
            </a:extLst>
          </p:cNvPr>
          <p:cNvSpPr txBox="1">
            <a:spLocks/>
          </p:cNvSpPr>
          <p:nvPr/>
        </p:nvSpPr>
        <p:spPr>
          <a:xfrm>
            <a:off x="836275" y="1377821"/>
            <a:ext cx="8520600" cy="3324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a:p>
        </p:txBody>
      </p:sp>
      <p:sp>
        <p:nvSpPr>
          <p:cNvPr id="17" name="Text Placeholder 2">
            <a:extLst>
              <a:ext uri="{FF2B5EF4-FFF2-40B4-BE49-F238E27FC236}">
                <a16:creationId xmlns:a16="http://schemas.microsoft.com/office/drawing/2014/main" id="{B44B6747-5547-4AA6-8054-0A3853D7E045}"/>
              </a:ext>
            </a:extLst>
          </p:cNvPr>
          <p:cNvSpPr txBox="1">
            <a:spLocks/>
          </p:cNvSpPr>
          <p:nvPr/>
        </p:nvSpPr>
        <p:spPr>
          <a:xfrm>
            <a:off x="217850" y="1076801"/>
            <a:ext cx="11397686" cy="16357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lgn="ctr">
              <a:buFont typeface="Arial" panose="020B0604020202020204" pitchFamily="34" charset="0"/>
              <a:buNone/>
            </a:pPr>
            <a:r>
              <a:rPr lang="en-GB" sz="6000" dirty="0" smtClean="0">
                <a:solidFill>
                  <a:srgbClr val="283593"/>
                </a:solidFill>
              </a:rPr>
              <a:t>SATs Breakfast Club</a:t>
            </a:r>
            <a:endParaRPr lang="en-GB" sz="6000" dirty="0"/>
          </a:p>
        </p:txBody>
      </p:sp>
    </p:spTree>
    <p:extLst>
      <p:ext uri="{BB962C8B-B14F-4D97-AF65-F5344CB8AC3E}">
        <p14:creationId xmlns:p14="http://schemas.microsoft.com/office/powerpoint/2010/main" val="37266648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439400" y="5181600"/>
            <a:ext cx="1752600" cy="1676400"/>
          </a:xfrm>
          <a:prstGeom prst="rect">
            <a:avLst/>
          </a:prstGeom>
        </p:spPr>
      </p:pic>
      <p:sp>
        <p:nvSpPr>
          <p:cNvPr id="9" name="Google Shape;116;p23"/>
          <p:cNvSpPr txBox="1">
            <a:spLocks/>
          </p:cNvSpPr>
          <p:nvPr/>
        </p:nvSpPr>
        <p:spPr>
          <a:xfrm>
            <a:off x="1725369" y="2924547"/>
            <a:ext cx="8520600" cy="1665037"/>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endParaRPr lang="en-GB" b="1" dirty="0">
              <a:ea typeface="Nunito Sans Light"/>
              <a:cs typeface="Nunito Sans Light"/>
              <a:sym typeface="Nunito Sans Light"/>
            </a:endParaRPr>
          </a:p>
        </p:txBody>
      </p:sp>
      <p:sp>
        <p:nvSpPr>
          <p:cNvPr id="8" name="Title 1">
            <a:extLst>
              <a:ext uri="{FF2B5EF4-FFF2-40B4-BE49-F238E27FC236}">
                <a16:creationId xmlns:a16="http://schemas.microsoft.com/office/drawing/2014/main" id="{6FF0291D-AFEA-4124-B1F8-9952DA88D993}"/>
              </a:ext>
            </a:extLst>
          </p:cNvPr>
          <p:cNvSpPr txBox="1">
            <a:spLocks/>
          </p:cNvSpPr>
          <p:nvPr/>
        </p:nvSpPr>
        <p:spPr>
          <a:xfrm>
            <a:off x="217850" y="207250"/>
            <a:ext cx="8520600" cy="43477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1" name="Title 1">
            <a:extLst>
              <a:ext uri="{FF2B5EF4-FFF2-40B4-BE49-F238E27FC236}">
                <a16:creationId xmlns:a16="http://schemas.microsoft.com/office/drawing/2014/main" id="{A1044FEE-BF17-403A-B56C-20102ECE6DD8}"/>
              </a:ext>
            </a:extLst>
          </p:cNvPr>
          <p:cNvSpPr txBox="1">
            <a:spLocks/>
          </p:cNvSpPr>
          <p:nvPr/>
        </p:nvSpPr>
        <p:spPr>
          <a:xfrm>
            <a:off x="838200" y="642025"/>
            <a:ext cx="10943492" cy="7119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p>
        </p:txBody>
      </p:sp>
      <p:sp>
        <p:nvSpPr>
          <p:cNvPr id="12" name="Text Placeholder 2">
            <a:extLst>
              <a:ext uri="{FF2B5EF4-FFF2-40B4-BE49-F238E27FC236}">
                <a16:creationId xmlns:a16="http://schemas.microsoft.com/office/drawing/2014/main" id="{32A10701-0377-4415-BE7D-D9913504131C}"/>
              </a:ext>
            </a:extLst>
          </p:cNvPr>
          <p:cNvSpPr txBox="1">
            <a:spLocks/>
          </p:cNvSpPr>
          <p:nvPr/>
        </p:nvSpPr>
        <p:spPr>
          <a:xfrm>
            <a:off x="217850" y="1076802"/>
            <a:ext cx="10326993" cy="3829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smtClean="0"/>
          </a:p>
        </p:txBody>
      </p:sp>
      <p:sp>
        <p:nvSpPr>
          <p:cNvPr id="13" name="Text Placeholder 2">
            <a:extLst>
              <a:ext uri="{FF2B5EF4-FFF2-40B4-BE49-F238E27FC236}">
                <a16:creationId xmlns:a16="http://schemas.microsoft.com/office/drawing/2014/main" id="{32A10701-0377-4415-BE7D-D9913504131C}"/>
              </a:ext>
            </a:extLst>
          </p:cNvPr>
          <p:cNvSpPr txBox="1">
            <a:spLocks/>
          </p:cNvSpPr>
          <p:nvPr/>
        </p:nvSpPr>
        <p:spPr>
          <a:xfrm>
            <a:off x="247467" y="1136743"/>
            <a:ext cx="4230683" cy="9992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a:p>
        </p:txBody>
      </p:sp>
      <p:sp>
        <p:nvSpPr>
          <p:cNvPr id="14" name="Title 1">
            <a:extLst>
              <a:ext uri="{FF2B5EF4-FFF2-40B4-BE49-F238E27FC236}">
                <a16:creationId xmlns:a16="http://schemas.microsoft.com/office/drawing/2014/main" id="{3AAEB9A0-7B25-442B-9EA0-309CC7F2590A}"/>
              </a:ext>
            </a:extLst>
          </p:cNvPr>
          <p:cNvSpPr txBox="1">
            <a:spLocks/>
          </p:cNvSpPr>
          <p:nvPr/>
        </p:nvSpPr>
        <p:spPr>
          <a:xfrm>
            <a:off x="1121046" y="380872"/>
            <a:ext cx="8520600" cy="43477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p>
        </p:txBody>
      </p:sp>
      <p:sp>
        <p:nvSpPr>
          <p:cNvPr id="15" name="Text Placeholder 2">
            <a:extLst>
              <a:ext uri="{FF2B5EF4-FFF2-40B4-BE49-F238E27FC236}">
                <a16:creationId xmlns:a16="http://schemas.microsoft.com/office/drawing/2014/main" id="{1E75F246-19B7-4FB4-8C49-078651BDCF17}"/>
              </a:ext>
            </a:extLst>
          </p:cNvPr>
          <p:cNvSpPr txBox="1">
            <a:spLocks/>
          </p:cNvSpPr>
          <p:nvPr/>
        </p:nvSpPr>
        <p:spPr>
          <a:xfrm>
            <a:off x="836275" y="1377821"/>
            <a:ext cx="8520600" cy="3324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a:p>
        </p:txBody>
      </p:sp>
      <p:sp>
        <p:nvSpPr>
          <p:cNvPr id="17" name="Text Placeholder 2">
            <a:extLst>
              <a:ext uri="{FF2B5EF4-FFF2-40B4-BE49-F238E27FC236}">
                <a16:creationId xmlns:a16="http://schemas.microsoft.com/office/drawing/2014/main" id="{B44B6747-5547-4AA6-8054-0A3853D7E045}"/>
              </a:ext>
            </a:extLst>
          </p:cNvPr>
          <p:cNvSpPr txBox="1">
            <a:spLocks/>
          </p:cNvSpPr>
          <p:nvPr/>
        </p:nvSpPr>
        <p:spPr>
          <a:xfrm>
            <a:off x="217850" y="1076801"/>
            <a:ext cx="11397686" cy="16357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lgn="ctr">
              <a:buFont typeface="Arial" panose="020B0604020202020204" pitchFamily="34" charset="0"/>
              <a:buNone/>
            </a:pPr>
            <a:r>
              <a:rPr lang="en-US" sz="6000" smtClean="0">
                <a:solidFill>
                  <a:srgbClr val="283593"/>
                </a:solidFill>
              </a:rPr>
              <a:t>Revision Guides</a:t>
            </a:r>
            <a:endParaRPr lang="en-GB" sz="6000" dirty="0"/>
          </a:p>
        </p:txBody>
      </p:sp>
    </p:spTree>
    <p:extLst>
      <p:ext uri="{BB962C8B-B14F-4D97-AF65-F5344CB8AC3E}">
        <p14:creationId xmlns:p14="http://schemas.microsoft.com/office/powerpoint/2010/main" val="10496157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439400" y="5181600"/>
            <a:ext cx="1752600" cy="1676400"/>
          </a:xfrm>
          <a:prstGeom prst="rect">
            <a:avLst/>
          </a:prstGeom>
        </p:spPr>
      </p:pic>
      <p:sp>
        <p:nvSpPr>
          <p:cNvPr id="9" name="Google Shape;116;p23"/>
          <p:cNvSpPr txBox="1">
            <a:spLocks/>
          </p:cNvSpPr>
          <p:nvPr/>
        </p:nvSpPr>
        <p:spPr>
          <a:xfrm>
            <a:off x="1725369" y="2924547"/>
            <a:ext cx="8520600" cy="1665037"/>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endParaRPr lang="en-GB" b="1" dirty="0">
              <a:ea typeface="Nunito Sans Light"/>
              <a:cs typeface="Nunito Sans Light"/>
              <a:sym typeface="Nunito Sans Light"/>
            </a:endParaRPr>
          </a:p>
        </p:txBody>
      </p:sp>
      <p:sp>
        <p:nvSpPr>
          <p:cNvPr id="8" name="Title 1">
            <a:extLst>
              <a:ext uri="{FF2B5EF4-FFF2-40B4-BE49-F238E27FC236}">
                <a16:creationId xmlns:a16="http://schemas.microsoft.com/office/drawing/2014/main" id="{6FF0291D-AFEA-4124-B1F8-9952DA88D993}"/>
              </a:ext>
            </a:extLst>
          </p:cNvPr>
          <p:cNvSpPr txBox="1">
            <a:spLocks/>
          </p:cNvSpPr>
          <p:nvPr/>
        </p:nvSpPr>
        <p:spPr>
          <a:xfrm>
            <a:off x="217850" y="207250"/>
            <a:ext cx="8520600" cy="43477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1" name="Title 1">
            <a:extLst>
              <a:ext uri="{FF2B5EF4-FFF2-40B4-BE49-F238E27FC236}">
                <a16:creationId xmlns:a16="http://schemas.microsoft.com/office/drawing/2014/main" id="{A1044FEE-BF17-403A-B56C-20102ECE6DD8}"/>
              </a:ext>
            </a:extLst>
          </p:cNvPr>
          <p:cNvSpPr txBox="1">
            <a:spLocks/>
          </p:cNvSpPr>
          <p:nvPr/>
        </p:nvSpPr>
        <p:spPr>
          <a:xfrm>
            <a:off x="838200" y="642025"/>
            <a:ext cx="10943492" cy="7119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p>
        </p:txBody>
      </p:sp>
      <p:sp>
        <p:nvSpPr>
          <p:cNvPr id="12" name="Text Placeholder 2">
            <a:extLst>
              <a:ext uri="{FF2B5EF4-FFF2-40B4-BE49-F238E27FC236}">
                <a16:creationId xmlns:a16="http://schemas.microsoft.com/office/drawing/2014/main" id="{32A10701-0377-4415-BE7D-D9913504131C}"/>
              </a:ext>
            </a:extLst>
          </p:cNvPr>
          <p:cNvSpPr txBox="1">
            <a:spLocks/>
          </p:cNvSpPr>
          <p:nvPr/>
        </p:nvSpPr>
        <p:spPr>
          <a:xfrm>
            <a:off x="217850" y="1076802"/>
            <a:ext cx="10326993" cy="3829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smtClean="0"/>
          </a:p>
        </p:txBody>
      </p:sp>
      <p:sp>
        <p:nvSpPr>
          <p:cNvPr id="13" name="Text Placeholder 2">
            <a:extLst>
              <a:ext uri="{FF2B5EF4-FFF2-40B4-BE49-F238E27FC236}">
                <a16:creationId xmlns:a16="http://schemas.microsoft.com/office/drawing/2014/main" id="{32A10701-0377-4415-BE7D-D9913504131C}"/>
              </a:ext>
            </a:extLst>
          </p:cNvPr>
          <p:cNvSpPr txBox="1">
            <a:spLocks/>
          </p:cNvSpPr>
          <p:nvPr/>
        </p:nvSpPr>
        <p:spPr>
          <a:xfrm>
            <a:off x="247467" y="1136743"/>
            <a:ext cx="4230683" cy="9992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a:p>
        </p:txBody>
      </p:sp>
      <p:sp>
        <p:nvSpPr>
          <p:cNvPr id="14" name="Title 1">
            <a:extLst>
              <a:ext uri="{FF2B5EF4-FFF2-40B4-BE49-F238E27FC236}">
                <a16:creationId xmlns:a16="http://schemas.microsoft.com/office/drawing/2014/main" id="{3AAEB9A0-7B25-442B-9EA0-309CC7F2590A}"/>
              </a:ext>
            </a:extLst>
          </p:cNvPr>
          <p:cNvSpPr txBox="1">
            <a:spLocks/>
          </p:cNvSpPr>
          <p:nvPr/>
        </p:nvSpPr>
        <p:spPr>
          <a:xfrm>
            <a:off x="1121046" y="380872"/>
            <a:ext cx="8520600" cy="43477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p>
        </p:txBody>
      </p:sp>
      <p:sp>
        <p:nvSpPr>
          <p:cNvPr id="15" name="Text Placeholder 2">
            <a:extLst>
              <a:ext uri="{FF2B5EF4-FFF2-40B4-BE49-F238E27FC236}">
                <a16:creationId xmlns:a16="http://schemas.microsoft.com/office/drawing/2014/main" id="{1E75F246-19B7-4FB4-8C49-078651BDCF17}"/>
              </a:ext>
            </a:extLst>
          </p:cNvPr>
          <p:cNvSpPr txBox="1">
            <a:spLocks/>
          </p:cNvSpPr>
          <p:nvPr/>
        </p:nvSpPr>
        <p:spPr>
          <a:xfrm>
            <a:off x="836275" y="1377821"/>
            <a:ext cx="8520600" cy="3324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GB" dirty="0"/>
          </a:p>
        </p:txBody>
      </p:sp>
      <p:sp>
        <p:nvSpPr>
          <p:cNvPr id="17" name="Text Placeholder 2">
            <a:extLst>
              <a:ext uri="{FF2B5EF4-FFF2-40B4-BE49-F238E27FC236}">
                <a16:creationId xmlns:a16="http://schemas.microsoft.com/office/drawing/2014/main" id="{B44B6747-5547-4AA6-8054-0A3853D7E045}"/>
              </a:ext>
            </a:extLst>
          </p:cNvPr>
          <p:cNvSpPr txBox="1">
            <a:spLocks/>
          </p:cNvSpPr>
          <p:nvPr/>
        </p:nvSpPr>
        <p:spPr>
          <a:xfrm>
            <a:off x="217850" y="1076801"/>
            <a:ext cx="11397686" cy="16357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lgn="ctr">
              <a:buFont typeface="Arial" panose="020B0604020202020204" pitchFamily="34" charset="0"/>
              <a:buNone/>
            </a:pPr>
            <a:r>
              <a:rPr lang="en-GB" sz="6000" dirty="0" smtClean="0">
                <a:solidFill>
                  <a:srgbClr val="283593"/>
                </a:solidFill>
              </a:rPr>
              <a:t>Any questions?</a:t>
            </a:r>
          </a:p>
          <a:p>
            <a:pPr marL="114300" indent="0" algn="ctr">
              <a:buFont typeface="Arial" panose="020B0604020202020204" pitchFamily="34" charset="0"/>
              <a:buNone/>
            </a:pPr>
            <a:endParaRPr lang="en-GB" sz="6000" dirty="0">
              <a:solidFill>
                <a:srgbClr val="283593"/>
              </a:solidFill>
            </a:endParaRPr>
          </a:p>
          <a:p>
            <a:pPr marL="114300" indent="0" algn="ctr">
              <a:buFont typeface="Arial" panose="020B0604020202020204" pitchFamily="34" charset="0"/>
              <a:buNone/>
            </a:pPr>
            <a:endParaRPr lang="en-GB" sz="6000" dirty="0"/>
          </a:p>
        </p:txBody>
      </p:sp>
    </p:spTree>
    <p:extLst>
      <p:ext uri="{BB962C8B-B14F-4D97-AF65-F5344CB8AC3E}">
        <p14:creationId xmlns:p14="http://schemas.microsoft.com/office/powerpoint/2010/main" val="1675464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439400" y="5181600"/>
            <a:ext cx="1752600" cy="1676400"/>
          </a:xfrm>
          <a:prstGeom prst="rect">
            <a:avLst/>
          </a:prstGeom>
        </p:spPr>
      </p:pic>
      <p:sp>
        <p:nvSpPr>
          <p:cNvPr id="9" name="Google Shape;116;p23"/>
          <p:cNvSpPr txBox="1">
            <a:spLocks/>
          </p:cNvSpPr>
          <p:nvPr/>
        </p:nvSpPr>
        <p:spPr>
          <a:xfrm>
            <a:off x="1725369" y="2924547"/>
            <a:ext cx="8520600" cy="1665037"/>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endParaRPr lang="en-GB" b="1" dirty="0">
              <a:ea typeface="Nunito Sans Light"/>
              <a:cs typeface="Nunito Sans Light"/>
              <a:sym typeface="Nunito Sans Light"/>
            </a:endParaRPr>
          </a:p>
        </p:txBody>
      </p:sp>
      <p:sp>
        <p:nvSpPr>
          <p:cNvPr id="2" name="Title 1"/>
          <p:cNvSpPr>
            <a:spLocks noGrp="1"/>
          </p:cNvSpPr>
          <p:nvPr>
            <p:ph type="title"/>
          </p:nvPr>
        </p:nvSpPr>
        <p:spPr/>
        <p:txBody>
          <a:bodyPr/>
          <a:lstStyle/>
          <a:p>
            <a:r>
              <a:rPr lang="en-GB" b="1" dirty="0" smtClean="0"/>
              <a:t>When and how are the SATs completed?</a:t>
            </a:r>
            <a:endParaRPr lang="en-GB" b="1" dirty="0"/>
          </a:p>
        </p:txBody>
      </p:sp>
      <p:sp>
        <p:nvSpPr>
          <p:cNvPr id="3" name="Content Placeholder 2"/>
          <p:cNvSpPr>
            <a:spLocks noGrp="1"/>
          </p:cNvSpPr>
          <p:nvPr>
            <p:ph idx="1"/>
          </p:nvPr>
        </p:nvSpPr>
        <p:spPr>
          <a:xfrm>
            <a:off x="800100" y="1825625"/>
            <a:ext cx="10515600" cy="4351338"/>
          </a:xfrm>
        </p:spPr>
        <p:txBody>
          <a:bodyPr>
            <a:normAutofit fontScale="92500" lnSpcReduction="20000"/>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a:t>
            </a:r>
            <a:r>
              <a:rPr lang="en-GB" dirty="0" smtClean="0"/>
              <a:t>– results day is July 4th. </a:t>
            </a:r>
            <a:endParaRPr lang="en-GB" dirty="0"/>
          </a:p>
          <a:p>
            <a:r>
              <a:rPr lang="en-GB" dirty="0"/>
              <a:t>Each test lasts no longer than 60 minutes: </a:t>
            </a:r>
          </a:p>
          <a:p>
            <a:pPr lvl="1">
              <a:lnSpc>
                <a:spcPct val="100000"/>
              </a:lnSpc>
              <a:spcBef>
                <a:spcPts val="0"/>
              </a:spcBef>
            </a:pPr>
            <a:r>
              <a:rPr lang="en-GB" dirty="0">
                <a:solidFill>
                  <a:srgbClr val="283593"/>
                </a:solidFill>
              </a:rPr>
              <a:t>Spelling, punctuation and grammar (paper 1: Grammar/ Punctuation) – 45 minutes</a:t>
            </a:r>
          </a:p>
          <a:p>
            <a:pPr lvl="1">
              <a:lnSpc>
                <a:spcPct val="100000"/>
              </a:lnSpc>
              <a:spcBef>
                <a:spcPts val="0"/>
              </a:spcBef>
            </a:pPr>
            <a:r>
              <a:rPr lang="en-GB" dirty="0">
                <a:solidFill>
                  <a:srgbClr val="283593"/>
                </a:solidFill>
              </a:rPr>
              <a:t>Spelling, punctuation and grammar (paper 2: Spelling) – 15 minutes</a:t>
            </a:r>
          </a:p>
          <a:p>
            <a:pPr lvl="1">
              <a:lnSpc>
                <a:spcPct val="100000"/>
              </a:lnSpc>
              <a:spcBef>
                <a:spcPts val="0"/>
              </a:spcBef>
            </a:pPr>
            <a:r>
              <a:rPr lang="en-GB" dirty="0">
                <a:solidFill>
                  <a:srgbClr val="283593"/>
                </a:solidFill>
              </a:rPr>
              <a:t>Reading – 60 minutes </a:t>
            </a:r>
          </a:p>
          <a:p>
            <a:pPr lvl="1">
              <a:lnSpc>
                <a:spcPct val="100000"/>
              </a:lnSpc>
              <a:spcBef>
                <a:spcPts val="0"/>
              </a:spcBef>
            </a:pPr>
            <a:r>
              <a:rPr lang="en-GB" dirty="0">
                <a:solidFill>
                  <a:srgbClr val="283593"/>
                </a:solidFill>
              </a:rPr>
              <a:t>Maths (paper 1: Arithmetic) – 30 minutes</a:t>
            </a:r>
          </a:p>
          <a:p>
            <a:pPr lvl="1">
              <a:lnSpc>
                <a:spcPct val="100000"/>
              </a:lnSpc>
              <a:spcBef>
                <a:spcPts val="0"/>
              </a:spcBef>
            </a:pPr>
            <a:r>
              <a:rPr lang="en-GB" dirty="0">
                <a:solidFill>
                  <a:srgbClr val="283593"/>
                </a:solidFill>
              </a:rPr>
              <a:t>Maths (paper 2: Reasoning) – 40 minutes</a:t>
            </a:r>
          </a:p>
          <a:p>
            <a:pPr lvl="1">
              <a:lnSpc>
                <a:spcPct val="100000"/>
              </a:lnSpc>
              <a:spcBef>
                <a:spcPts val="0"/>
              </a:spcBef>
            </a:pPr>
            <a:r>
              <a:rPr lang="en-GB" dirty="0">
                <a:solidFill>
                  <a:srgbClr val="283593"/>
                </a:solidFill>
              </a:rPr>
              <a:t>Maths (paper 3: Reasoning) – 40 minutes</a:t>
            </a:r>
          </a:p>
          <a:p>
            <a:endParaRPr lang="en-GB" dirty="0"/>
          </a:p>
        </p:txBody>
      </p:sp>
    </p:spTree>
    <p:extLst>
      <p:ext uri="{BB962C8B-B14F-4D97-AF65-F5344CB8AC3E}">
        <p14:creationId xmlns:p14="http://schemas.microsoft.com/office/powerpoint/2010/main" val="1078634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439400" y="5181600"/>
            <a:ext cx="1752600" cy="1676400"/>
          </a:xfrm>
          <a:prstGeom prst="rect">
            <a:avLst/>
          </a:prstGeom>
        </p:spPr>
      </p:pic>
      <p:sp>
        <p:nvSpPr>
          <p:cNvPr id="9" name="Google Shape;116;p23"/>
          <p:cNvSpPr txBox="1">
            <a:spLocks/>
          </p:cNvSpPr>
          <p:nvPr/>
        </p:nvSpPr>
        <p:spPr>
          <a:xfrm>
            <a:off x="1725369" y="2924547"/>
            <a:ext cx="8520600" cy="1665037"/>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endParaRPr lang="en-GB" b="1" dirty="0">
              <a:ea typeface="Nunito Sans Light"/>
              <a:cs typeface="Nunito Sans Light"/>
              <a:sym typeface="Nunito Sans Light"/>
            </a:endParaRPr>
          </a:p>
        </p:txBody>
      </p:sp>
      <p:sp>
        <p:nvSpPr>
          <p:cNvPr id="2" name="Title 1"/>
          <p:cNvSpPr>
            <a:spLocks noGrp="1"/>
          </p:cNvSpPr>
          <p:nvPr>
            <p:ph type="title"/>
          </p:nvPr>
        </p:nvSpPr>
        <p:spPr/>
        <p:txBody>
          <a:bodyPr/>
          <a:lstStyle/>
          <a:p>
            <a:r>
              <a:rPr lang="en-GB" b="1" dirty="0"/>
              <a:t>Specific arrangements for SATs</a:t>
            </a:r>
          </a:p>
        </p:txBody>
      </p:sp>
      <p:sp>
        <p:nvSpPr>
          <p:cNvPr id="3" name="Content Placeholder 2"/>
          <p:cNvSpPr>
            <a:spLocks noGrp="1"/>
          </p:cNvSpPr>
          <p:nvPr>
            <p:ph idx="1"/>
          </p:nvPr>
        </p:nvSpPr>
        <p:spPr>
          <a:xfrm>
            <a:off x="800100" y="1825625"/>
            <a:ext cx="10515600" cy="4351338"/>
          </a:xfrm>
        </p:spPr>
        <p:txBody>
          <a:bodyPr>
            <a:normAutofit fontScale="85000" lnSpcReduction="20000"/>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smtClean="0"/>
              <a:t>An </a:t>
            </a:r>
            <a:r>
              <a:rPr lang="en-GB" dirty="0"/>
              <a:t>adult to read for them (including a translator);</a:t>
            </a:r>
          </a:p>
          <a:p>
            <a:r>
              <a:rPr lang="en-GB" dirty="0"/>
              <a:t>The use of prompts or rest breaks;</a:t>
            </a:r>
          </a:p>
          <a:p>
            <a:r>
              <a:rPr lang="en-GB" dirty="0"/>
              <a:t>Arrangements for children who are ill or injured at the time of the tests. </a:t>
            </a:r>
            <a:endParaRPr lang="en-GB" dirty="0" smtClean="0"/>
          </a:p>
          <a:p>
            <a:r>
              <a:rPr lang="en-GB" dirty="0" smtClean="0"/>
              <a:t>All pupils can ask for a question to be read to them in Maths and GPS</a:t>
            </a:r>
            <a:endParaRPr lang="en-GB" dirty="0"/>
          </a:p>
          <a:p>
            <a:pPr marL="114300" indent="0">
              <a:buNone/>
            </a:pPr>
            <a:endParaRPr lang="en-GB" dirty="0"/>
          </a:p>
          <a:p>
            <a:pPr marL="114300" indent="0">
              <a:buNone/>
            </a:pPr>
            <a:r>
              <a:rPr lang="en-GB" sz="1600" i="1" kern="0" dirty="0">
                <a:solidFill>
                  <a:srgbClr val="000000"/>
                </a:solidFill>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GB" sz="800" i="1" dirty="0"/>
          </a:p>
          <a:p>
            <a:endParaRPr lang="en-GB" dirty="0"/>
          </a:p>
        </p:txBody>
      </p:sp>
    </p:spTree>
    <p:extLst>
      <p:ext uri="{BB962C8B-B14F-4D97-AF65-F5344CB8AC3E}">
        <p14:creationId xmlns:p14="http://schemas.microsoft.com/office/powerpoint/2010/main" val="3015336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439400" y="5181600"/>
            <a:ext cx="1752600" cy="1676400"/>
          </a:xfrm>
          <a:prstGeom prst="rect">
            <a:avLst/>
          </a:prstGeom>
        </p:spPr>
      </p:pic>
      <p:sp>
        <p:nvSpPr>
          <p:cNvPr id="9" name="Google Shape;116;p23"/>
          <p:cNvSpPr txBox="1">
            <a:spLocks/>
          </p:cNvSpPr>
          <p:nvPr/>
        </p:nvSpPr>
        <p:spPr>
          <a:xfrm>
            <a:off x="1725369" y="2924547"/>
            <a:ext cx="8520600" cy="1665037"/>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endParaRPr lang="en-GB" b="1" dirty="0">
              <a:ea typeface="Nunito Sans Light"/>
              <a:cs typeface="Nunito Sans Light"/>
              <a:sym typeface="Nunito Sans Light"/>
            </a:endParaRPr>
          </a:p>
        </p:txBody>
      </p:sp>
      <p:sp>
        <p:nvSpPr>
          <p:cNvPr id="2" name="Title 1"/>
          <p:cNvSpPr>
            <a:spLocks noGrp="1"/>
          </p:cNvSpPr>
          <p:nvPr>
            <p:ph type="title"/>
          </p:nvPr>
        </p:nvSpPr>
        <p:spPr/>
        <p:txBody>
          <a:bodyPr/>
          <a:lstStyle/>
          <a:p>
            <a:r>
              <a:rPr lang="en-GB" b="1" dirty="0" smtClean="0"/>
              <a:t>How are the SATs marked?</a:t>
            </a:r>
            <a:endParaRPr lang="en-GB" b="1" dirty="0"/>
          </a:p>
        </p:txBody>
      </p:sp>
      <p:sp>
        <p:nvSpPr>
          <p:cNvPr id="3" name="Content Placeholder 2"/>
          <p:cNvSpPr>
            <a:spLocks noGrp="1"/>
          </p:cNvSpPr>
          <p:nvPr>
            <p:ph idx="1"/>
          </p:nvPr>
        </p:nvSpPr>
        <p:spPr>
          <a:xfrm>
            <a:off x="800100" y="1825625"/>
            <a:ext cx="10515600" cy="4351338"/>
          </a:xfrm>
        </p:spPr>
        <p:txBody>
          <a:bodyPr>
            <a:normAutofit fontScale="70000" lnSpcReduction="20000"/>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endParaRPr lang="en-GB" dirty="0" smtClean="0">
              <a:solidFill>
                <a:srgbClr val="283593"/>
              </a:solidFill>
            </a:endParaRPr>
          </a:p>
          <a:p>
            <a:pPr marL="114300" indent="0">
              <a:buNone/>
            </a:pPr>
            <a:r>
              <a:rPr lang="en-GB" dirty="0" smtClean="0">
                <a:solidFill>
                  <a:srgbClr val="283593"/>
                </a:solidFill>
              </a:rPr>
              <a:t>A scaled score of 110 or more shows that the pupil is working within the National Standard but at ‘Greater Depth’</a:t>
            </a:r>
            <a:endParaRPr lang="en-GB" dirty="0">
              <a:solidFill>
                <a:srgbClr val="283593"/>
              </a:solidFill>
            </a:endParaRPr>
          </a:p>
          <a:p>
            <a:pPr marL="0" indent="0">
              <a:buNone/>
            </a:pPr>
            <a:endParaRPr lang="en-GB" dirty="0"/>
          </a:p>
        </p:txBody>
      </p:sp>
    </p:spTree>
    <p:extLst>
      <p:ext uri="{BB962C8B-B14F-4D97-AF65-F5344CB8AC3E}">
        <p14:creationId xmlns:p14="http://schemas.microsoft.com/office/powerpoint/2010/main" val="1266356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sz="3600" b="1" dirty="0"/>
              <a:t>Grammar, Punctuation and Spelling: Monday 12</a:t>
            </a:r>
            <a:r>
              <a:rPr lang="en-GB" sz="3600" b="1" baseline="30000" dirty="0"/>
              <a:t>th</a:t>
            </a:r>
            <a:r>
              <a:rPr lang="en-GB" sz="3600" b="1"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52396" indent="0">
              <a:buNone/>
            </a:pPr>
            <a:r>
              <a:rPr lang="en-GB" dirty="0"/>
              <a:t>Grammar, punctuation and spelling consists of two papers.</a:t>
            </a:r>
          </a:p>
          <a:p>
            <a:pPr marL="152396" indent="0">
              <a:buNone/>
            </a:pPr>
            <a:endParaRPr lang="en-GB" dirty="0"/>
          </a:p>
          <a:p>
            <a:r>
              <a:rPr lang="en-GB" dirty="0"/>
              <a:t>Paper 1 focuses on all three elements (grammar, punctuation and spelling or GPS).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335816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439400" y="5181600"/>
            <a:ext cx="1752600" cy="1676400"/>
          </a:xfrm>
          <a:prstGeom prst="rect">
            <a:avLst/>
          </a:prstGeom>
        </p:spPr>
      </p:pic>
      <p:sp>
        <p:nvSpPr>
          <p:cNvPr id="9" name="Google Shape;116;p23"/>
          <p:cNvSpPr txBox="1">
            <a:spLocks/>
          </p:cNvSpPr>
          <p:nvPr/>
        </p:nvSpPr>
        <p:spPr>
          <a:xfrm>
            <a:off x="1725369" y="2924547"/>
            <a:ext cx="8520600" cy="1665037"/>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endParaRPr lang="en-GB" b="1" dirty="0">
              <a:ea typeface="Nunito Sans Light"/>
              <a:cs typeface="Nunito Sans Light"/>
              <a:sym typeface="Nunito Sans Light"/>
            </a:endParaRPr>
          </a:p>
        </p:txBody>
      </p:sp>
      <p:sp>
        <p:nvSpPr>
          <p:cNvPr id="8" name="Title 1">
            <a:extLst>
              <a:ext uri="{FF2B5EF4-FFF2-40B4-BE49-F238E27FC236}">
                <a16:creationId xmlns:a16="http://schemas.microsoft.com/office/drawing/2014/main" id="{6FF0291D-AFEA-4124-B1F8-9952DA88D993}"/>
              </a:ext>
            </a:extLst>
          </p:cNvPr>
          <p:cNvSpPr txBox="1">
            <a:spLocks/>
          </p:cNvSpPr>
          <p:nvPr/>
        </p:nvSpPr>
        <p:spPr>
          <a:xfrm>
            <a:off x="217850" y="207250"/>
            <a:ext cx="8520600" cy="43477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1" name="Title 1">
            <a:extLst>
              <a:ext uri="{FF2B5EF4-FFF2-40B4-BE49-F238E27FC236}">
                <a16:creationId xmlns:a16="http://schemas.microsoft.com/office/drawing/2014/main" id="{A1044FEE-BF17-403A-B56C-20102ECE6DD8}"/>
              </a:ext>
            </a:extLst>
          </p:cNvPr>
          <p:cNvSpPr txBox="1">
            <a:spLocks/>
          </p:cNvSpPr>
          <p:nvPr/>
        </p:nvSpPr>
        <p:spPr>
          <a:xfrm>
            <a:off x="838200" y="642025"/>
            <a:ext cx="10943492" cy="7119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t>Spelling, Punctuation and Grammar: Paper 1</a:t>
            </a:r>
            <a:endParaRPr lang="en-GB" b="1" dirty="0"/>
          </a:p>
        </p:txBody>
      </p:sp>
      <p:sp>
        <p:nvSpPr>
          <p:cNvPr id="12" name="Text Placeholder 2">
            <a:extLst>
              <a:ext uri="{FF2B5EF4-FFF2-40B4-BE49-F238E27FC236}">
                <a16:creationId xmlns:a16="http://schemas.microsoft.com/office/drawing/2014/main" id="{70E6D414-8B7F-4F09-9DB4-77ED9812EC3A}"/>
              </a:ext>
            </a:extLst>
          </p:cNvPr>
          <p:cNvSpPr txBox="1">
            <a:spLocks/>
          </p:cNvSpPr>
          <p:nvPr/>
        </p:nvSpPr>
        <p:spPr>
          <a:xfrm>
            <a:off x="513923" y="1637548"/>
            <a:ext cx="10943492" cy="476325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r>
              <a:rPr lang="en-GB" dirty="0" smtClean="0"/>
              <a:t>The children have been working hard on developing and securing their knowledge of the technical vocabulary needed in this test.</a:t>
            </a:r>
          </a:p>
          <a:p>
            <a:pPr marL="114300" indent="0">
              <a:buFont typeface="Arial" panose="020B0604020202020204" pitchFamily="34" charset="0"/>
              <a:buNone/>
            </a:pPr>
            <a:endParaRPr lang="en-GB" dirty="0" smtClean="0"/>
          </a:p>
          <a:p>
            <a:pPr marL="114300" indent="0">
              <a:buFont typeface="Arial" panose="020B0604020202020204" pitchFamily="34" charset="0"/>
              <a:buNone/>
            </a:pPr>
            <a:r>
              <a:rPr lang="en-GB" dirty="0" smtClean="0"/>
              <a:t>This test focuses on:</a:t>
            </a:r>
          </a:p>
          <a:p>
            <a:r>
              <a:rPr lang="en-GB" dirty="0" smtClean="0">
                <a:solidFill>
                  <a:srgbClr val="283593"/>
                </a:solidFill>
              </a:rPr>
              <a:t>Grammatical terms/ word classes;</a:t>
            </a:r>
          </a:p>
          <a:p>
            <a:r>
              <a:rPr lang="en-GB" dirty="0" smtClean="0">
                <a:solidFill>
                  <a:srgbClr val="283593"/>
                </a:solidFill>
              </a:rPr>
              <a:t>Functions of sentences;</a:t>
            </a:r>
          </a:p>
          <a:p>
            <a:r>
              <a:rPr lang="en-GB" dirty="0" smtClean="0">
                <a:solidFill>
                  <a:srgbClr val="283593"/>
                </a:solidFill>
              </a:rPr>
              <a:t>Combining words, phrases and clauses;</a:t>
            </a:r>
          </a:p>
          <a:p>
            <a:r>
              <a:rPr lang="en-GB" dirty="0" smtClean="0">
                <a:solidFill>
                  <a:srgbClr val="283593"/>
                </a:solidFill>
              </a:rPr>
              <a:t>Verb forms, tenses and consistency;</a:t>
            </a:r>
          </a:p>
          <a:p>
            <a:r>
              <a:rPr lang="en-GB" dirty="0" smtClean="0">
                <a:solidFill>
                  <a:srgbClr val="283593"/>
                </a:solidFill>
              </a:rPr>
              <a:t>Punctuation;</a:t>
            </a:r>
          </a:p>
          <a:p>
            <a:r>
              <a:rPr lang="en-GB" dirty="0" smtClean="0">
                <a:solidFill>
                  <a:srgbClr val="283593"/>
                </a:solidFill>
              </a:rPr>
              <a:t>Vocabulary;</a:t>
            </a:r>
          </a:p>
          <a:p>
            <a:r>
              <a:rPr lang="en-GB" dirty="0" smtClean="0">
                <a:solidFill>
                  <a:srgbClr val="283593"/>
                </a:solidFill>
              </a:rPr>
              <a:t>Standard English and formality.</a:t>
            </a:r>
          </a:p>
          <a:p>
            <a:pPr marL="114300" indent="0">
              <a:buFont typeface="Arial" panose="020B0604020202020204" pitchFamily="34" charset="0"/>
              <a:buNone/>
            </a:pPr>
            <a:endParaRPr lang="en-GB" dirty="0" smtClean="0"/>
          </a:p>
          <a:p>
            <a:pPr marL="114300" indent="0">
              <a:buFont typeface="Arial" panose="020B0604020202020204" pitchFamily="34" charset="0"/>
              <a:buNone/>
            </a:pPr>
            <a:r>
              <a:rPr lang="en-GB" dirty="0" smtClean="0"/>
              <a:t>This test requires a range of answer types but does not require longer formal answers. </a:t>
            </a:r>
            <a:endParaRPr lang="en-GB" dirty="0"/>
          </a:p>
        </p:txBody>
      </p:sp>
    </p:spTree>
    <p:extLst>
      <p:ext uri="{BB962C8B-B14F-4D97-AF65-F5344CB8AC3E}">
        <p14:creationId xmlns:p14="http://schemas.microsoft.com/office/powerpoint/2010/main" val="172130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500"/>
                                        <p:tgtEl>
                                          <p:spTgt spid="1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animEffect transition="in" filter="fade">
                                      <p:cBhvr>
                                        <p:cTn id="13" dur="500"/>
                                        <p:tgtEl>
                                          <p:spTgt spid="1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xEl>
                                              <p:pRg st="5" end="5"/>
                                            </p:txEl>
                                          </p:spTgt>
                                        </p:tgtEl>
                                        <p:attrNameLst>
                                          <p:attrName>style.visibility</p:attrName>
                                        </p:attrNameLst>
                                      </p:cBhvr>
                                      <p:to>
                                        <p:strVal val="visible"/>
                                      </p:to>
                                    </p:set>
                                    <p:animEffect transition="in" filter="fade">
                                      <p:cBhvr>
                                        <p:cTn id="16" dur="500"/>
                                        <p:tgtEl>
                                          <p:spTgt spid="12">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animEffect transition="in" filter="fade">
                                      <p:cBhvr>
                                        <p:cTn id="19" dur="500"/>
                                        <p:tgtEl>
                                          <p:spTgt spid="12">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xEl>
                                              <p:pRg st="7" end="7"/>
                                            </p:txEl>
                                          </p:spTgt>
                                        </p:tgtEl>
                                        <p:attrNameLst>
                                          <p:attrName>style.visibility</p:attrName>
                                        </p:attrNameLst>
                                      </p:cBhvr>
                                      <p:to>
                                        <p:strVal val="visible"/>
                                      </p:to>
                                    </p:set>
                                    <p:animEffect transition="in" filter="fade">
                                      <p:cBhvr>
                                        <p:cTn id="22" dur="500"/>
                                        <p:tgtEl>
                                          <p:spTgt spid="12">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xEl>
                                              <p:pRg st="8" end="8"/>
                                            </p:txEl>
                                          </p:spTgt>
                                        </p:tgtEl>
                                        <p:attrNameLst>
                                          <p:attrName>style.visibility</p:attrName>
                                        </p:attrNameLst>
                                      </p:cBhvr>
                                      <p:to>
                                        <p:strVal val="visible"/>
                                      </p:to>
                                    </p:set>
                                    <p:animEffect transition="in" filter="fade">
                                      <p:cBhvr>
                                        <p:cTn id="25" dur="500"/>
                                        <p:tgtEl>
                                          <p:spTgt spid="12">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xEl>
                                              <p:pRg st="9" end="9"/>
                                            </p:txEl>
                                          </p:spTgt>
                                        </p:tgtEl>
                                        <p:attrNameLst>
                                          <p:attrName>style.visibility</p:attrName>
                                        </p:attrNameLst>
                                      </p:cBhvr>
                                      <p:to>
                                        <p:strVal val="visible"/>
                                      </p:to>
                                    </p:set>
                                    <p:animEffect transition="in" filter="fade">
                                      <p:cBhvr>
                                        <p:cTn id="28" dur="500"/>
                                        <p:tgtEl>
                                          <p:spTgt spid="12">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xEl>
                                              <p:pRg st="11" end="11"/>
                                            </p:txEl>
                                          </p:spTgt>
                                        </p:tgtEl>
                                        <p:attrNameLst>
                                          <p:attrName>style.visibility</p:attrName>
                                        </p:attrNameLst>
                                      </p:cBhvr>
                                      <p:to>
                                        <p:strVal val="visible"/>
                                      </p:to>
                                    </p:set>
                                    <p:animEffect transition="in" filter="fade">
                                      <p:cBhvr>
                                        <p:cTn id="31" dur="500"/>
                                        <p:tgtEl>
                                          <p:spTgt spid="1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439400" y="5181600"/>
            <a:ext cx="1752600" cy="1676400"/>
          </a:xfrm>
          <a:prstGeom prst="rect">
            <a:avLst/>
          </a:prstGeom>
        </p:spPr>
      </p:pic>
      <p:sp>
        <p:nvSpPr>
          <p:cNvPr id="9" name="Google Shape;116;p23"/>
          <p:cNvSpPr txBox="1">
            <a:spLocks/>
          </p:cNvSpPr>
          <p:nvPr/>
        </p:nvSpPr>
        <p:spPr>
          <a:xfrm>
            <a:off x="1725369" y="2924547"/>
            <a:ext cx="8520600" cy="1665037"/>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endParaRPr lang="en-GB" b="1" dirty="0">
              <a:ea typeface="Nunito Sans Light"/>
              <a:cs typeface="Nunito Sans Light"/>
              <a:sym typeface="Nunito Sans Light"/>
            </a:endParaRPr>
          </a:p>
        </p:txBody>
      </p:sp>
      <p:sp>
        <p:nvSpPr>
          <p:cNvPr id="8" name="Title 1">
            <a:extLst>
              <a:ext uri="{FF2B5EF4-FFF2-40B4-BE49-F238E27FC236}">
                <a16:creationId xmlns:a16="http://schemas.microsoft.com/office/drawing/2014/main" id="{6FF0291D-AFEA-4124-B1F8-9952DA88D993}"/>
              </a:ext>
            </a:extLst>
          </p:cNvPr>
          <p:cNvSpPr txBox="1">
            <a:spLocks/>
          </p:cNvSpPr>
          <p:nvPr/>
        </p:nvSpPr>
        <p:spPr>
          <a:xfrm>
            <a:off x="217850" y="207250"/>
            <a:ext cx="8520600" cy="43477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1" name="Title 1">
            <a:extLst>
              <a:ext uri="{FF2B5EF4-FFF2-40B4-BE49-F238E27FC236}">
                <a16:creationId xmlns:a16="http://schemas.microsoft.com/office/drawing/2014/main" id="{A1044FEE-BF17-403A-B56C-20102ECE6DD8}"/>
              </a:ext>
            </a:extLst>
          </p:cNvPr>
          <p:cNvSpPr txBox="1">
            <a:spLocks/>
          </p:cNvSpPr>
          <p:nvPr/>
        </p:nvSpPr>
        <p:spPr>
          <a:xfrm>
            <a:off x="838200" y="642025"/>
            <a:ext cx="10943492" cy="7119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t>Spelling, Punctuation and Grammar: Paper 1</a:t>
            </a:r>
            <a:endParaRPr lang="en-GB" b="1" dirty="0"/>
          </a:p>
        </p:txBody>
      </p:sp>
      <p:pic>
        <p:nvPicPr>
          <p:cNvPr id="10" name="Picture 9">
            <a:extLst>
              <a:ext uri="{FF2B5EF4-FFF2-40B4-BE49-F238E27FC236}">
                <a16:creationId xmlns:a16="http://schemas.microsoft.com/office/drawing/2014/main" id="{6228AFDF-FEC2-4F3C-9A53-B19C398A9DAB}"/>
              </a:ext>
            </a:extLst>
          </p:cNvPr>
          <p:cNvPicPr>
            <a:picLocks noChangeAspect="1"/>
          </p:cNvPicPr>
          <p:nvPr/>
        </p:nvPicPr>
        <p:blipFill>
          <a:blip r:embed="rId4"/>
          <a:stretch>
            <a:fillRect/>
          </a:stretch>
        </p:blipFill>
        <p:spPr>
          <a:xfrm>
            <a:off x="2654399" y="3938658"/>
            <a:ext cx="6084051" cy="2630941"/>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25A84810-1F1C-45AD-84B6-5FC481AF813A}"/>
              </a:ext>
            </a:extLst>
          </p:cNvPr>
          <p:cNvPicPr>
            <a:picLocks noChangeAspect="1"/>
          </p:cNvPicPr>
          <p:nvPr/>
        </p:nvPicPr>
        <p:blipFill>
          <a:blip r:embed="rId5"/>
          <a:stretch>
            <a:fillRect/>
          </a:stretch>
        </p:blipFill>
        <p:spPr>
          <a:xfrm>
            <a:off x="628222" y="1843608"/>
            <a:ext cx="4666435" cy="2007423"/>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E4D3AD2B-353C-4981-A461-1920AAA9479D}"/>
              </a:ext>
            </a:extLst>
          </p:cNvPr>
          <p:cNvPicPr>
            <a:picLocks noChangeAspect="1"/>
          </p:cNvPicPr>
          <p:nvPr/>
        </p:nvPicPr>
        <p:blipFill>
          <a:blip r:embed="rId6"/>
          <a:stretch>
            <a:fillRect/>
          </a:stretch>
        </p:blipFill>
        <p:spPr>
          <a:xfrm>
            <a:off x="5309868" y="2299403"/>
            <a:ext cx="6033248" cy="968404"/>
          </a:xfrm>
          <a:prstGeom prst="rect">
            <a:avLst/>
          </a:prstGeom>
          <a:effectLst>
            <a:outerShdw blurRad="50800" dist="38100" dir="2700000" algn="tl" rotWithShape="0">
              <a:prstClr val="black">
                <a:alpha val="40000"/>
              </a:prstClr>
            </a:outerShdw>
          </a:effectLst>
        </p:spPr>
      </p:pic>
      <p:sp>
        <p:nvSpPr>
          <p:cNvPr id="15" name="Text Placeholder 2">
            <a:extLst>
              <a:ext uri="{FF2B5EF4-FFF2-40B4-BE49-F238E27FC236}">
                <a16:creationId xmlns:a16="http://schemas.microsoft.com/office/drawing/2014/main" id="{70E6D414-8B7F-4F09-9DB4-77ED9812EC3A}"/>
              </a:ext>
            </a:extLst>
          </p:cNvPr>
          <p:cNvSpPr txBox="1">
            <a:spLocks/>
          </p:cNvSpPr>
          <p:nvPr/>
        </p:nvSpPr>
        <p:spPr>
          <a:xfrm>
            <a:off x="628223" y="1321204"/>
            <a:ext cx="8520600" cy="43477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r>
              <a:rPr lang="en-GB" smtClean="0"/>
              <a:t>Example questions: </a:t>
            </a:r>
            <a:endParaRPr lang="en-GB" dirty="0"/>
          </a:p>
        </p:txBody>
      </p:sp>
    </p:spTree>
    <p:extLst>
      <p:ext uri="{BB962C8B-B14F-4D97-AF65-F5344CB8AC3E}">
        <p14:creationId xmlns:p14="http://schemas.microsoft.com/office/powerpoint/2010/main" val="147512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439400" y="5181600"/>
            <a:ext cx="1752600" cy="1676400"/>
          </a:xfrm>
          <a:prstGeom prst="rect">
            <a:avLst/>
          </a:prstGeom>
        </p:spPr>
      </p:pic>
      <p:sp>
        <p:nvSpPr>
          <p:cNvPr id="9" name="Google Shape;116;p23"/>
          <p:cNvSpPr txBox="1">
            <a:spLocks/>
          </p:cNvSpPr>
          <p:nvPr/>
        </p:nvSpPr>
        <p:spPr>
          <a:xfrm>
            <a:off x="1725369" y="2924547"/>
            <a:ext cx="8520600" cy="1665037"/>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endParaRPr lang="en-GB" b="1" dirty="0">
              <a:ea typeface="Nunito Sans Light"/>
              <a:cs typeface="Nunito Sans Light"/>
              <a:sym typeface="Nunito Sans Light"/>
            </a:endParaRPr>
          </a:p>
        </p:txBody>
      </p:sp>
      <p:sp>
        <p:nvSpPr>
          <p:cNvPr id="8" name="Title 1">
            <a:extLst>
              <a:ext uri="{FF2B5EF4-FFF2-40B4-BE49-F238E27FC236}">
                <a16:creationId xmlns:a16="http://schemas.microsoft.com/office/drawing/2014/main" id="{6FF0291D-AFEA-4124-B1F8-9952DA88D993}"/>
              </a:ext>
            </a:extLst>
          </p:cNvPr>
          <p:cNvSpPr txBox="1">
            <a:spLocks/>
          </p:cNvSpPr>
          <p:nvPr/>
        </p:nvSpPr>
        <p:spPr>
          <a:xfrm>
            <a:off x="217850" y="207250"/>
            <a:ext cx="8520600" cy="43477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1" name="Title 1">
            <a:extLst>
              <a:ext uri="{FF2B5EF4-FFF2-40B4-BE49-F238E27FC236}">
                <a16:creationId xmlns:a16="http://schemas.microsoft.com/office/drawing/2014/main" id="{A1044FEE-BF17-403A-B56C-20102ECE6DD8}"/>
              </a:ext>
            </a:extLst>
          </p:cNvPr>
          <p:cNvSpPr txBox="1">
            <a:spLocks/>
          </p:cNvSpPr>
          <p:nvPr/>
        </p:nvSpPr>
        <p:spPr>
          <a:xfrm>
            <a:off x="838200" y="642025"/>
            <a:ext cx="10943492" cy="7119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t>Spelling, Punctuation and Grammar: Paper 2</a:t>
            </a:r>
            <a:endParaRPr lang="en-GB" b="1" dirty="0"/>
          </a:p>
        </p:txBody>
      </p:sp>
      <p:sp>
        <p:nvSpPr>
          <p:cNvPr id="12" name="Text Placeholder 2">
            <a:extLst>
              <a:ext uri="{FF2B5EF4-FFF2-40B4-BE49-F238E27FC236}">
                <a16:creationId xmlns:a16="http://schemas.microsoft.com/office/drawing/2014/main" id="{D12CDE19-AAB5-4F55-836B-B3BBFFE8B1EA}"/>
              </a:ext>
            </a:extLst>
          </p:cNvPr>
          <p:cNvSpPr txBox="1">
            <a:spLocks/>
          </p:cNvSpPr>
          <p:nvPr/>
        </p:nvSpPr>
        <p:spPr>
          <a:xfrm>
            <a:off x="645809" y="1536659"/>
            <a:ext cx="8520600" cy="101916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r>
              <a:rPr lang="en-GB" smtClean="0"/>
              <a:t>Paper 2 is a shorter paper that focuses solely on spellings. </a:t>
            </a:r>
          </a:p>
          <a:p>
            <a:pPr marL="114300" indent="0">
              <a:buFont typeface="Arial" panose="020B0604020202020204" pitchFamily="34" charset="0"/>
              <a:buNone/>
            </a:pPr>
            <a:endParaRPr lang="en-GB" smtClean="0"/>
          </a:p>
          <a:p>
            <a:pPr marL="114300" indent="0">
              <a:buFont typeface="Arial" panose="020B0604020202020204" pitchFamily="34" charset="0"/>
              <a:buNone/>
            </a:pPr>
            <a:r>
              <a:rPr lang="en-GB" smtClean="0"/>
              <a:t>Example questions:  </a:t>
            </a:r>
            <a:endParaRPr lang="en-GB" dirty="0"/>
          </a:p>
        </p:txBody>
      </p:sp>
      <p:pic>
        <p:nvPicPr>
          <p:cNvPr id="16" name="Picture 15">
            <a:extLst>
              <a:ext uri="{FF2B5EF4-FFF2-40B4-BE49-F238E27FC236}">
                <a16:creationId xmlns:a16="http://schemas.microsoft.com/office/drawing/2014/main" id="{D168B65D-7DE5-4926-8659-BA7674B819A6}"/>
              </a:ext>
            </a:extLst>
          </p:cNvPr>
          <p:cNvPicPr>
            <a:picLocks noChangeAspect="1"/>
          </p:cNvPicPr>
          <p:nvPr/>
        </p:nvPicPr>
        <p:blipFill>
          <a:blip r:embed="rId4"/>
          <a:stretch>
            <a:fillRect/>
          </a:stretch>
        </p:blipFill>
        <p:spPr>
          <a:xfrm>
            <a:off x="2733301" y="2924547"/>
            <a:ext cx="6194829" cy="283112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32212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TotalTime>
  <Words>2532</Words>
  <Application>Microsoft Office PowerPoint</Application>
  <PresentationFormat>Widescreen</PresentationFormat>
  <Paragraphs>270</Paragraphs>
  <Slides>29</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Nunito</vt:lpstr>
      <vt:lpstr>Nunito Sans Light</vt:lpstr>
      <vt:lpstr>Office Theme</vt:lpstr>
      <vt:lpstr>PowerPoint Presentation</vt:lpstr>
      <vt:lpstr>What are the SATs? </vt:lpstr>
      <vt:lpstr>When and how are the SATs completed?</vt:lpstr>
      <vt:lpstr>Specific arrangements for SATs</vt:lpstr>
      <vt:lpstr>How are the SATs marked?</vt:lpstr>
      <vt:lpstr>Grammar, Punctuation and Spelling: Monday 12th May</vt:lpstr>
      <vt:lpstr>PowerPoint Presentation</vt:lpstr>
      <vt:lpstr>PowerPoint Presentation</vt:lpstr>
      <vt:lpstr>PowerPoint Presentation</vt:lpstr>
      <vt:lpstr>Reading: Tuesday 13th May </vt:lpstr>
      <vt:lpstr>Reading: Tuesday 13th May </vt:lpstr>
      <vt:lpstr>Reading: Tuesday 13th May </vt:lpstr>
      <vt:lpstr>Reading: Tuesday 13th May </vt:lpstr>
      <vt:lpstr>Reading: Tuesday 13th May </vt:lpstr>
      <vt:lpstr>Maths: Wednesday 14th May and Thursday 15th May</vt:lpstr>
      <vt:lpstr>Maths Paper 1 (Arithmetic)</vt:lpstr>
      <vt:lpstr>Maths Paper 1 (Arithmetic)</vt:lpstr>
      <vt:lpstr>Maths Papers 2 and 3 (Reasoning)</vt:lpstr>
      <vt:lpstr>PowerPoint Presentation</vt:lpstr>
      <vt:lpstr>PowerPoint Presentation</vt:lpstr>
      <vt:lpstr>PowerPoint Presentation</vt:lpstr>
      <vt:lpstr>Supporting your child in preparing for the SATs</vt:lpstr>
      <vt:lpstr>Things to remember about SATs</vt:lpstr>
      <vt:lpstr>PowerPoint Presentation</vt:lpstr>
      <vt:lpstr>What to do if you are worried about your child</vt:lpstr>
      <vt:lpstr>What to do if you are worried about your child</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Milner</dc:creator>
  <cp:lastModifiedBy>Gemma Ackroyd</cp:lastModifiedBy>
  <cp:revision>27</cp:revision>
  <dcterms:created xsi:type="dcterms:W3CDTF">2018-03-13T13:28:01Z</dcterms:created>
  <dcterms:modified xsi:type="dcterms:W3CDTF">2025-04-01T07:37:18Z</dcterms:modified>
</cp:coreProperties>
</file>