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1" r:id="rId3"/>
    <p:sldId id="262" r:id="rId4"/>
    <p:sldId id="263" r:id="rId5"/>
    <p:sldId id="260" r:id="rId6"/>
    <p:sldId id="258" r:id="rId7"/>
    <p:sldId id="259" r:id="rId8"/>
    <p:sldId id="25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6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837CEE-A9C6-4B8F-B3DC-6EB6D3913FFE}" type="datetimeFigureOut">
              <a:rPr lang="en-GB" smtClean="0"/>
              <a:t>21/06/2024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58EFE9-B7DF-4195-B6AE-E2BA6F656CF9}" type="slidenum">
              <a:rPr lang="en-GB" smtClean="0"/>
              <a:t>‹#›</a:t>
            </a:fld>
            <a:endParaRPr lang="en-GB"/>
          </a:p>
        </p:txBody>
      </p:sp>
    </p:spTree>
    <p:extLst>
      <p:ext uri="{BB962C8B-B14F-4D97-AF65-F5344CB8AC3E}">
        <p14:creationId xmlns:p14="http://schemas.microsoft.com/office/powerpoint/2010/main" val="2088868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837CEE-A9C6-4B8F-B3DC-6EB6D3913FFE}" type="datetimeFigureOut">
              <a:rPr lang="en-GB" smtClean="0"/>
              <a:t>21/06/2024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58EFE9-B7DF-4195-B6AE-E2BA6F656CF9}" type="slidenum">
              <a:rPr lang="en-GB" smtClean="0"/>
              <a:t>‹#›</a:t>
            </a:fld>
            <a:endParaRPr lang="en-GB"/>
          </a:p>
        </p:txBody>
      </p:sp>
    </p:spTree>
    <p:extLst>
      <p:ext uri="{BB962C8B-B14F-4D97-AF65-F5344CB8AC3E}">
        <p14:creationId xmlns:p14="http://schemas.microsoft.com/office/powerpoint/2010/main" val="48051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837CEE-A9C6-4B8F-B3DC-6EB6D3913FFE}" type="datetimeFigureOut">
              <a:rPr lang="en-GB" smtClean="0"/>
              <a:t>21/06/2024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58EFE9-B7DF-4195-B6AE-E2BA6F656CF9}" type="slidenum">
              <a:rPr lang="en-GB" smtClean="0"/>
              <a:t>‹#›</a:t>
            </a:fld>
            <a:endParaRPr lang="en-GB"/>
          </a:p>
        </p:txBody>
      </p:sp>
    </p:spTree>
    <p:extLst>
      <p:ext uri="{BB962C8B-B14F-4D97-AF65-F5344CB8AC3E}">
        <p14:creationId xmlns:p14="http://schemas.microsoft.com/office/powerpoint/2010/main" val="298875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837CEE-A9C6-4B8F-B3DC-6EB6D3913FFE}" type="datetimeFigureOut">
              <a:rPr lang="en-GB" smtClean="0"/>
              <a:t>21/06/2024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58EFE9-B7DF-4195-B6AE-E2BA6F656CF9}" type="slidenum">
              <a:rPr lang="en-GB" smtClean="0"/>
              <a:t>‹#›</a:t>
            </a:fld>
            <a:endParaRPr lang="en-GB"/>
          </a:p>
        </p:txBody>
      </p:sp>
    </p:spTree>
    <p:extLst>
      <p:ext uri="{BB962C8B-B14F-4D97-AF65-F5344CB8AC3E}">
        <p14:creationId xmlns:p14="http://schemas.microsoft.com/office/powerpoint/2010/main" val="346305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C837CEE-A9C6-4B8F-B3DC-6EB6D3913FFE}" type="datetimeFigureOut">
              <a:rPr lang="en-GB" smtClean="0"/>
              <a:t>21/06/2024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58EFE9-B7DF-4195-B6AE-E2BA6F656CF9}" type="slidenum">
              <a:rPr lang="en-GB" smtClean="0"/>
              <a:t>‹#›</a:t>
            </a:fld>
            <a:endParaRPr lang="en-GB"/>
          </a:p>
        </p:txBody>
      </p:sp>
    </p:spTree>
    <p:extLst>
      <p:ext uri="{BB962C8B-B14F-4D97-AF65-F5344CB8AC3E}">
        <p14:creationId xmlns:p14="http://schemas.microsoft.com/office/powerpoint/2010/main" val="335346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837CEE-A9C6-4B8F-B3DC-6EB6D3913FFE}" type="datetimeFigureOut">
              <a:rPr lang="en-GB" smtClean="0"/>
              <a:t>21/06/2024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58EFE9-B7DF-4195-B6AE-E2BA6F656CF9}" type="slidenum">
              <a:rPr lang="en-GB" smtClean="0"/>
              <a:t>‹#›</a:t>
            </a:fld>
            <a:endParaRPr lang="en-GB"/>
          </a:p>
        </p:txBody>
      </p:sp>
    </p:spTree>
    <p:extLst>
      <p:ext uri="{BB962C8B-B14F-4D97-AF65-F5344CB8AC3E}">
        <p14:creationId xmlns:p14="http://schemas.microsoft.com/office/powerpoint/2010/main" val="3697800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837CEE-A9C6-4B8F-B3DC-6EB6D3913FFE}" type="datetimeFigureOut">
              <a:rPr lang="en-GB" smtClean="0"/>
              <a:t>21/06/2024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58EFE9-B7DF-4195-B6AE-E2BA6F656CF9}" type="slidenum">
              <a:rPr lang="en-GB" smtClean="0"/>
              <a:t>‹#›</a:t>
            </a:fld>
            <a:endParaRPr lang="en-GB"/>
          </a:p>
        </p:txBody>
      </p:sp>
    </p:spTree>
    <p:extLst>
      <p:ext uri="{BB962C8B-B14F-4D97-AF65-F5344CB8AC3E}">
        <p14:creationId xmlns:p14="http://schemas.microsoft.com/office/powerpoint/2010/main" val="2516522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837CEE-A9C6-4B8F-B3DC-6EB6D3913FFE}" type="datetimeFigureOut">
              <a:rPr lang="en-GB" smtClean="0"/>
              <a:t>21/06/2024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58EFE9-B7DF-4195-B6AE-E2BA6F656CF9}" type="slidenum">
              <a:rPr lang="en-GB" smtClean="0"/>
              <a:t>‹#›</a:t>
            </a:fld>
            <a:endParaRPr lang="en-GB"/>
          </a:p>
        </p:txBody>
      </p:sp>
    </p:spTree>
    <p:extLst>
      <p:ext uri="{BB962C8B-B14F-4D97-AF65-F5344CB8AC3E}">
        <p14:creationId xmlns:p14="http://schemas.microsoft.com/office/powerpoint/2010/main" val="2311140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37CEE-A9C6-4B8F-B3DC-6EB6D3913FFE}" type="datetimeFigureOut">
              <a:rPr lang="en-GB" smtClean="0"/>
              <a:t>21/06/2024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58EFE9-B7DF-4195-B6AE-E2BA6F656CF9}" type="slidenum">
              <a:rPr lang="en-GB" smtClean="0"/>
              <a:t>‹#›</a:t>
            </a:fld>
            <a:endParaRPr lang="en-GB"/>
          </a:p>
        </p:txBody>
      </p:sp>
    </p:spTree>
    <p:extLst>
      <p:ext uri="{BB962C8B-B14F-4D97-AF65-F5344CB8AC3E}">
        <p14:creationId xmlns:p14="http://schemas.microsoft.com/office/powerpoint/2010/main" val="148319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837CEE-A9C6-4B8F-B3DC-6EB6D3913FFE}" type="datetimeFigureOut">
              <a:rPr lang="en-GB" smtClean="0"/>
              <a:t>21/06/2024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58EFE9-B7DF-4195-B6AE-E2BA6F656CF9}" type="slidenum">
              <a:rPr lang="en-GB" smtClean="0"/>
              <a:t>‹#›</a:t>
            </a:fld>
            <a:endParaRPr lang="en-GB"/>
          </a:p>
        </p:txBody>
      </p:sp>
    </p:spTree>
    <p:extLst>
      <p:ext uri="{BB962C8B-B14F-4D97-AF65-F5344CB8AC3E}">
        <p14:creationId xmlns:p14="http://schemas.microsoft.com/office/powerpoint/2010/main" val="30689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837CEE-A9C6-4B8F-B3DC-6EB6D3913FFE}" type="datetimeFigureOut">
              <a:rPr lang="en-GB" smtClean="0"/>
              <a:t>21/06/2024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58EFE9-B7DF-4195-B6AE-E2BA6F656CF9}" type="slidenum">
              <a:rPr lang="en-GB" smtClean="0"/>
              <a:t>‹#›</a:t>
            </a:fld>
            <a:endParaRPr lang="en-GB"/>
          </a:p>
        </p:txBody>
      </p:sp>
    </p:spTree>
    <p:extLst>
      <p:ext uri="{BB962C8B-B14F-4D97-AF65-F5344CB8AC3E}">
        <p14:creationId xmlns:p14="http://schemas.microsoft.com/office/powerpoint/2010/main" val="3606559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37CEE-A9C6-4B8F-B3DC-6EB6D3913FFE}" type="datetimeFigureOut">
              <a:rPr lang="en-GB" smtClean="0"/>
              <a:t>21/06/2024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8EFE9-B7DF-4195-B6AE-E2BA6F656CF9}" type="slidenum">
              <a:rPr lang="en-GB" smtClean="0"/>
              <a:t>‹#›</a:t>
            </a:fld>
            <a:endParaRPr lang="en-GB"/>
          </a:p>
        </p:txBody>
      </p:sp>
    </p:spTree>
    <p:extLst>
      <p:ext uri="{BB962C8B-B14F-4D97-AF65-F5344CB8AC3E}">
        <p14:creationId xmlns:p14="http://schemas.microsoft.com/office/powerpoint/2010/main" val="3486722554"/>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zonesofregulation.com/what-are-the-four-zones-of-regulation/" TargetMode="External"/><Relationship Id="rId2" Type="http://schemas.openxmlformats.org/officeDocument/2006/relationships/hyperlink" Target="https://www.theottoolbox.com/?s=zones+of+regul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878" t="24910" r="40017" b="20402"/>
          <a:stretch/>
        </p:blipFill>
        <p:spPr>
          <a:xfrm>
            <a:off x="1260909" y="981777"/>
            <a:ext cx="9894770" cy="5313145"/>
          </a:xfrm>
          <a:prstGeom prst="rect">
            <a:avLst/>
          </a:prstGeom>
        </p:spPr>
      </p:pic>
    </p:spTree>
    <p:extLst>
      <p:ext uri="{BB962C8B-B14F-4D97-AF65-F5344CB8AC3E}">
        <p14:creationId xmlns:p14="http://schemas.microsoft.com/office/powerpoint/2010/main" val="98373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Why the Zones of Regulation?</a:t>
            </a:r>
            <a:endParaRPr lang="en-GB" dirty="0">
              <a:solidFill>
                <a:schemeClr val="bg1"/>
              </a:solidFill>
            </a:endParaRPr>
          </a:p>
        </p:txBody>
      </p:sp>
      <p:sp>
        <p:nvSpPr>
          <p:cNvPr id="3" name="Content Placeholder 2"/>
          <p:cNvSpPr>
            <a:spLocks noGrp="1"/>
          </p:cNvSpPr>
          <p:nvPr>
            <p:ph idx="1"/>
          </p:nvPr>
        </p:nvSpPr>
        <p:spPr>
          <a:xfrm>
            <a:off x="838200" y="1585478"/>
            <a:ext cx="10515600" cy="4667539"/>
          </a:xfrm>
        </p:spPr>
        <p:txBody>
          <a:bodyPr>
            <a:normAutofit lnSpcReduction="10000"/>
          </a:bodyPr>
          <a:lstStyle/>
          <a:p>
            <a:r>
              <a:rPr lang="en-GB" dirty="0" smtClean="0">
                <a:solidFill>
                  <a:schemeClr val="bg1"/>
                </a:solidFill>
              </a:rPr>
              <a:t>Children experience ‘big feelings’ throughout the day on many different occasions and how they respond to these feelings varies. </a:t>
            </a:r>
          </a:p>
          <a:p>
            <a:endParaRPr lang="en-GB" dirty="0">
              <a:solidFill>
                <a:schemeClr val="bg1"/>
              </a:solidFill>
            </a:endParaRPr>
          </a:p>
          <a:p>
            <a:r>
              <a:rPr lang="en-GB" dirty="0" smtClean="0">
                <a:solidFill>
                  <a:schemeClr val="bg1"/>
                </a:solidFill>
              </a:rPr>
              <a:t>The Zones of regulation teaches children how to identify feelings and strategies to cope with these feelings through self regulation.</a:t>
            </a:r>
          </a:p>
          <a:p>
            <a:endParaRPr lang="en-GB" dirty="0">
              <a:solidFill>
                <a:schemeClr val="bg1"/>
              </a:solidFill>
            </a:endParaRPr>
          </a:p>
          <a:p>
            <a:r>
              <a:rPr lang="en-GB" dirty="0" smtClean="0">
                <a:solidFill>
                  <a:schemeClr val="bg1"/>
                </a:solidFill>
              </a:rPr>
              <a:t>Adults with more developed social emotional skills are more successful in life.</a:t>
            </a:r>
          </a:p>
          <a:p>
            <a:r>
              <a:rPr lang="en-GB" dirty="0" smtClean="0">
                <a:solidFill>
                  <a:schemeClr val="bg1"/>
                </a:solidFill>
              </a:rPr>
              <a:t>We need to stop punishing children in ‘crisis’, we need to hold them accountable for their feelings, but teaches children social emotional skills and helps them build healthy relationships with their peers.</a:t>
            </a:r>
            <a:endParaRPr lang="en-GB" dirty="0">
              <a:solidFill>
                <a:schemeClr val="bg1"/>
              </a:solidFill>
            </a:endParaRPr>
          </a:p>
        </p:txBody>
      </p:sp>
    </p:spTree>
    <p:extLst>
      <p:ext uri="{BB962C8B-B14F-4D97-AF65-F5344CB8AC3E}">
        <p14:creationId xmlns:p14="http://schemas.microsoft.com/office/powerpoint/2010/main" val="2475679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Why the Zones of Regulation?</a:t>
            </a:r>
            <a:endParaRPr lang="en-GB" dirty="0">
              <a:solidFill>
                <a:schemeClr val="bg1"/>
              </a:solidFill>
            </a:endParaRPr>
          </a:p>
        </p:txBody>
      </p:sp>
      <p:sp>
        <p:nvSpPr>
          <p:cNvPr id="3" name="Content Placeholder 2"/>
          <p:cNvSpPr>
            <a:spLocks noGrp="1"/>
          </p:cNvSpPr>
          <p:nvPr>
            <p:ph idx="1"/>
          </p:nvPr>
        </p:nvSpPr>
        <p:spPr>
          <a:xfrm>
            <a:off x="838200" y="1585478"/>
            <a:ext cx="10515600" cy="4667539"/>
          </a:xfrm>
        </p:spPr>
        <p:txBody>
          <a:bodyPr>
            <a:normAutofit/>
          </a:bodyPr>
          <a:lstStyle/>
          <a:p>
            <a:r>
              <a:rPr lang="en-GB" dirty="0" smtClean="0">
                <a:solidFill>
                  <a:schemeClr val="bg1"/>
                </a:solidFill>
              </a:rPr>
              <a:t>Traditional disciplinarian techniques push children out of school, teaching them they don’t belong. </a:t>
            </a:r>
            <a:endParaRPr lang="en-GB" dirty="0">
              <a:solidFill>
                <a:schemeClr val="bg1"/>
              </a:solidFill>
            </a:endParaRPr>
          </a:p>
          <a:p>
            <a:endParaRPr lang="en-GB" dirty="0">
              <a:solidFill>
                <a:schemeClr val="bg1"/>
              </a:solidFill>
            </a:endParaRPr>
          </a:p>
          <a:p>
            <a:r>
              <a:rPr lang="en-GB" dirty="0" smtClean="0">
                <a:solidFill>
                  <a:schemeClr val="bg1"/>
                </a:solidFill>
              </a:rPr>
              <a:t>This then feeds into wider society when they are older.</a:t>
            </a:r>
          </a:p>
          <a:p>
            <a:endParaRPr lang="en-GB" dirty="0">
              <a:solidFill>
                <a:schemeClr val="bg1"/>
              </a:solidFill>
            </a:endParaRPr>
          </a:p>
          <a:p>
            <a:r>
              <a:rPr lang="en-GB" dirty="0" smtClean="0">
                <a:solidFill>
                  <a:schemeClr val="bg1"/>
                </a:solidFill>
              </a:rPr>
              <a:t>We want to try to understand why children have behaved in a particular way, help them to understand why they’ve behaved in a particular way and stop them doing it again.</a:t>
            </a:r>
            <a:endParaRPr lang="en-GB" dirty="0">
              <a:solidFill>
                <a:schemeClr val="bg1"/>
              </a:solidFill>
            </a:endParaRPr>
          </a:p>
        </p:txBody>
      </p:sp>
    </p:spTree>
    <p:extLst>
      <p:ext uri="{BB962C8B-B14F-4D97-AF65-F5344CB8AC3E}">
        <p14:creationId xmlns:p14="http://schemas.microsoft.com/office/powerpoint/2010/main" val="2701114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Using a different approach at home</a:t>
            </a:r>
            <a:endParaRPr lang="en-GB" dirty="0">
              <a:solidFill>
                <a:schemeClr val="bg1"/>
              </a:solidFill>
            </a:endParaRPr>
          </a:p>
        </p:txBody>
      </p:sp>
      <p:sp>
        <p:nvSpPr>
          <p:cNvPr id="3" name="Content Placeholder 2"/>
          <p:cNvSpPr>
            <a:spLocks noGrp="1"/>
          </p:cNvSpPr>
          <p:nvPr>
            <p:ph idx="1"/>
          </p:nvPr>
        </p:nvSpPr>
        <p:spPr>
          <a:xfrm>
            <a:off x="838200" y="1585478"/>
            <a:ext cx="10515600" cy="4667539"/>
          </a:xfrm>
        </p:spPr>
        <p:txBody>
          <a:bodyPr>
            <a:normAutofit/>
          </a:bodyPr>
          <a:lstStyle/>
          <a:p>
            <a:r>
              <a:rPr lang="en-GB" dirty="0" smtClean="0">
                <a:solidFill>
                  <a:schemeClr val="bg1"/>
                </a:solidFill>
              </a:rPr>
              <a:t>What happened?</a:t>
            </a:r>
          </a:p>
          <a:p>
            <a:r>
              <a:rPr lang="en-GB" dirty="0" smtClean="0">
                <a:solidFill>
                  <a:schemeClr val="bg1"/>
                </a:solidFill>
              </a:rPr>
              <a:t>Who was affected?</a:t>
            </a:r>
          </a:p>
          <a:p>
            <a:r>
              <a:rPr lang="en-GB" dirty="0" smtClean="0">
                <a:solidFill>
                  <a:schemeClr val="bg1"/>
                </a:solidFill>
              </a:rPr>
              <a:t>What did you think or feel at the time?</a:t>
            </a:r>
          </a:p>
          <a:p>
            <a:r>
              <a:rPr lang="en-GB" dirty="0" smtClean="0">
                <a:solidFill>
                  <a:schemeClr val="bg1"/>
                </a:solidFill>
              </a:rPr>
              <a:t>What can we do to make it right?</a:t>
            </a:r>
          </a:p>
          <a:p>
            <a:r>
              <a:rPr lang="en-GB" dirty="0" smtClean="0">
                <a:solidFill>
                  <a:schemeClr val="bg1"/>
                </a:solidFill>
              </a:rPr>
              <a:t>How can we move forward?</a:t>
            </a:r>
            <a:endParaRPr lang="en-GB" dirty="0">
              <a:solidFill>
                <a:schemeClr val="bg1"/>
              </a:solidFill>
            </a:endParaRPr>
          </a:p>
        </p:txBody>
      </p:sp>
    </p:spTree>
    <p:extLst>
      <p:ext uri="{BB962C8B-B14F-4D97-AF65-F5344CB8AC3E}">
        <p14:creationId xmlns:p14="http://schemas.microsoft.com/office/powerpoint/2010/main" val="2444603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02638" y="282384"/>
            <a:ext cx="8711362" cy="6575616"/>
          </a:xfrm>
          <a:prstGeom prst="rect">
            <a:avLst/>
          </a:prstGeom>
        </p:spPr>
      </p:pic>
    </p:spTree>
    <p:extLst>
      <p:ext uri="{BB962C8B-B14F-4D97-AF65-F5344CB8AC3E}">
        <p14:creationId xmlns:p14="http://schemas.microsoft.com/office/powerpoint/2010/main" val="3255129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Mindfulness activities for kids can help kids with attention coping, learning, self-regulation, and mo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307975" y="432937"/>
            <a:ext cx="5036383" cy="3898432"/>
          </a:xfrm>
          <a:prstGeom prst="rect">
            <a:avLst/>
          </a:prstGeom>
        </p:spPr>
      </p:pic>
      <p:pic>
        <p:nvPicPr>
          <p:cNvPr id="6" name="Picture 5"/>
          <p:cNvPicPr>
            <a:picLocks noChangeAspect="1"/>
          </p:cNvPicPr>
          <p:nvPr/>
        </p:nvPicPr>
        <p:blipFill>
          <a:blip r:embed="rId3"/>
          <a:stretch>
            <a:fillRect/>
          </a:stretch>
        </p:blipFill>
        <p:spPr>
          <a:xfrm>
            <a:off x="7242154" y="160338"/>
            <a:ext cx="4714875" cy="5724525"/>
          </a:xfrm>
          <a:prstGeom prst="rect">
            <a:avLst/>
          </a:prstGeom>
        </p:spPr>
      </p:pic>
      <p:pic>
        <p:nvPicPr>
          <p:cNvPr id="7" name="Picture 6"/>
          <p:cNvPicPr>
            <a:picLocks noChangeAspect="1"/>
          </p:cNvPicPr>
          <p:nvPr/>
        </p:nvPicPr>
        <p:blipFill rotWithShape="1">
          <a:blip r:embed="rId4"/>
          <a:srcRect l="33500" t="50495" r="34459"/>
          <a:stretch/>
        </p:blipFill>
        <p:spPr>
          <a:xfrm>
            <a:off x="4256820" y="4501231"/>
            <a:ext cx="1501541" cy="1400476"/>
          </a:xfrm>
          <a:prstGeom prst="rect">
            <a:avLst/>
          </a:prstGeom>
        </p:spPr>
      </p:pic>
      <p:pic>
        <p:nvPicPr>
          <p:cNvPr id="8" name="Picture 7"/>
          <p:cNvPicPr>
            <a:picLocks noChangeAspect="1"/>
          </p:cNvPicPr>
          <p:nvPr/>
        </p:nvPicPr>
        <p:blipFill rotWithShape="1">
          <a:blip r:embed="rId4"/>
          <a:srcRect l="68211"/>
          <a:stretch/>
        </p:blipFill>
        <p:spPr>
          <a:xfrm>
            <a:off x="5752444" y="160338"/>
            <a:ext cx="1489710" cy="2828925"/>
          </a:xfrm>
          <a:prstGeom prst="rect">
            <a:avLst/>
          </a:prstGeom>
        </p:spPr>
      </p:pic>
      <p:pic>
        <p:nvPicPr>
          <p:cNvPr id="9" name="Picture 8"/>
          <p:cNvPicPr>
            <a:picLocks noChangeAspect="1"/>
          </p:cNvPicPr>
          <p:nvPr/>
        </p:nvPicPr>
        <p:blipFill rotWithShape="1">
          <a:blip r:embed="rId4"/>
          <a:srcRect r="66653"/>
          <a:stretch/>
        </p:blipFill>
        <p:spPr>
          <a:xfrm>
            <a:off x="5752445" y="3089275"/>
            <a:ext cx="1562752" cy="2828925"/>
          </a:xfrm>
          <a:prstGeom prst="rect">
            <a:avLst/>
          </a:prstGeom>
        </p:spPr>
      </p:pic>
      <p:sp>
        <p:nvSpPr>
          <p:cNvPr id="10" name="TextBox 9"/>
          <p:cNvSpPr txBox="1"/>
          <p:nvPr/>
        </p:nvSpPr>
        <p:spPr>
          <a:xfrm>
            <a:off x="112069" y="4331369"/>
            <a:ext cx="4256820" cy="1754326"/>
          </a:xfrm>
          <a:prstGeom prst="rect">
            <a:avLst/>
          </a:prstGeom>
          <a:noFill/>
        </p:spPr>
        <p:txBody>
          <a:bodyPr wrap="square" rtlCol="0">
            <a:spAutoFit/>
          </a:bodyPr>
          <a:lstStyle/>
          <a:p>
            <a:pPr algn="ctr"/>
            <a:r>
              <a:rPr lang="en-GB" sz="5400" dirty="0" smtClean="0">
                <a:solidFill>
                  <a:schemeClr val="bg1"/>
                </a:solidFill>
                <a:latin typeface="Century Gothic" panose="020B0502020202020204" pitchFamily="34" charset="0"/>
              </a:rPr>
              <a:t>Calming</a:t>
            </a:r>
            <a:r>
              <a:rPr lang="en-GB" sz="5400" dirty="0">
                <a:solidFill>
                  <a:schemeClr val="bg1"/>
                </a:solidFill>
                <a:latin typeface="Century Gothic" panose="020B0502020202020204" pitchFamily="34" charset="0"/>
              </a:rPr>
              <a:t> </a:t>
            </a:r>
            <a:r>
              <a:rPr lang="en-GB" sz="5400" dirty="0" smtClean="0">
                <a:solidFill>
                  <a:schemeClr val="bg1"/>
                </a:solidFill>
                <a:latin typeface="Century Gothic" panose="020B0502020202020204" pitchFamily="34" charset="0"/>
              </a:rPr>
              <a:t>strategies</a:t>
            </a:r>
            <a:endParaRPr lang="en-GB" sz="5400" dirty="0">
              <a:solidFill>
                <a:schemeClr val="bg1"/>
              </a:solidFill>
              <a:latin typeface="Century Gothic" panose="020B0502020202020204" pitchFamily="34" charset="0"/>
            </a:endParaRPr>
          </a:p>
        </p:txBody>
      </p:sp>
      <p:sp>
        <p:nvSpPr>
          <p:cNvPr id="11" name="TextBox 10"/>
          <p:cNvSpPr txBox="1"/>
          <p:nvPr/>
        </p:nvSpPr>
        <p:spPr>
          <a:xfrm>
            <a:off x="307975" y="5918200"/>
            <a:ext cx="11649054" cy="830997"/>
          </a:xfrm>
          <a:prstGeom prst="rect">
            <a:avLst/>
          </a:prstGeom>
          <a:noFill/>
        </p:spPr>
        <p:txBody>
          <a:bodyPr wrap="square" rtlCol="0">
            <a:spAutoFit/>
          </a:bodyPr>
          <a:lstStyle/>
          <a:p>
            <a:r>
              <a:rPr lang="en-GB" sz="2800" dirty="0" smtClean="0">
                <a:solidFill>
                  <a:schemeClr val="bg1"/>
                </a:solidFill>
                <a:latin typeface="Century Gothic" panose="020B0502020202020204" pitchFamily="34" charset="0"/>
              </a:rPr>
              <a:t>Remember – what works for one child may not work for another</a:t>
            </a:r>
            <a:r>
              <a:rPr lang="en-GB" sz="4800" dirty="0" smtClean="0">
                <a:solidFill>
                  <a:schemeClr val="bg1"/>
                </a:solidFill>
                <a:latin typeface="Century Gothic" panose="020B0502020202020204" pitchFamily="34" charset="0"/>
              </a:rPr>
              <a:t> </a:t>
            </a:r>
            <a:endParaRPr lang="en-GB" sz="4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074530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7433" y="892566"/>
            <a:ext cx="3528198" cy="2519362"/>
          </a:xfrm>
          <a:prstGeom prst="rect">
            <a:avLst/>
          </a:prstGeom>
        </p:spPr>
      </p:pic>
      <p:pic>
        <p:nvPicPr>
          <p:cNvPr id="6" name="Picture 5"/>
          <p:cNvPicPr>
            <a:picLocks noChangeAspect="1"/>
          </p:cNvPicPr>
          <p:nvPr/>
        </p:nvPicPr>
        <p:blipFill>
          <a:blip r:embed="rId3"/>
          <a:stretch>
            <a:fillRect/>
          </a:stretch>
        </p:blipFill>
        <p:spPr>
          <a:xfrm>
            <a:off x="164518" y="3411928"/>
            <a:ext cx="3547903" cy="2475416"/>
          </a:xfrm>
          <a:prstGeom prst="rect">
            <a:avLst/>
          </a:prstGeom>
        </p:spPr>
      </p:pic>
      <p:pic>
        <p:nvPicPr>
          <p:cNvPr id="9" name="Picture 8"/>
          <p:cNvPicPr>
            <a:picLocks noChangeAspect="1"/>
          </p:cNvPicPr>
          <p:nvPr/>
        </p:nvPicPr>
        <p:blipFill>
          <a:blip r:embed="rId4"/>
          <a:stretch>
            <a:fillRect/>
          </a:stretch>
        </p:blipFill>
        <p:spPr>
          <a:xfrm>
            <a:off x="8250754" y="3108744"/>
            <a:ext cx="1776898" cy="1761775"/>
          </a:xfrm>
          <a:prstGeom prst="rect">
            <a:avLst/>
          </a:prstGeom>
        </p:spPr>
      </p:pic>
      <p:pic>
        <p:nvPicPr>
          <p:cNvPr id="11" name="Picture 10"/>
          <p:cNvPicPr>
            <a:picLocks noChangeAspect="1"/>
          </p:cNvPicPr>
          <p:nvPr/>
        </p:nvPicPr>
        <p:blipFill>
          <a:blip r:embed="rId5"/>
          <a:stretch>
            <a:fillRect/>
          </a:stretch>
        </p:blipFill>
        <p:spPr>
          <a:xfrm>
            <a:off x="10186480" y="3077488"/>
            <a:ext cx="1855472" cy="1824288"/>
          </a:xfrm>
          <a:prstGeom prst="rect">
            <a:avLst/>
          </a:prstGeom>
        </p:spPr>
      </p:pic>
      <p:pic>
        <p:nvPicPr>
          <p:cNvPr id="12" name="Picture 11"/>
          <p:cNvPicPr>
            <a:picLocks noChangeAspect="1"/>
          </p:cNvPicPr>
          <p:nvPr/>
        </p:nvPicPr>
        <p:blipFill>
          <a:blip r:embed="rId6"/>
          <a:stretch>
            <a:fillRect/>
          </a:stretch>
        </p:blipFill>
        <p:spPr>
          <a:xfrm>
            <a:off x="10186480" y="4960848"/>
            <a:ext cx="1821184" cy="1852995"/>
          </a:xfrm>
          <a:prstGeom prst="rect">
            <a:avLst/>
          </a:prstGeom>
        </p:spPr>
      </p:pic>
      <p:pic>
        <p:nvPicPr>
          <p:cNvPr id="13" name="Picture 12"/>
          <p:cNvPicPr>
            <a:picLocks noChangeAspect="1"/>
          </p:cNvPicPr>
          <p:nvPr/>
        </p:nvPicPr>
        <p:blipFill>
          <a:blip r:embed="rId7"/>
          <a:stretch>
            <a:fillRect/>
          </a:stretch>
        </p:blipFill>
        <p:spPr>
          <a:xfrm>
            <a:off x="8250754" y="4953757"/>
            <a:ext cx="1819299" cy="1867175"/>
          </a:xfrm>
          <a:prstGeom prst="rect">
            <a:avLst/>
          </a:prstGeom>
        </p:spPr>
      </p:pic>
      <p:pic>
        <p:nvPicPr>
          <p:cNvPr id="14" name="Picture 13"/>
          <p:cNvPicPr>
            <a:picLocks noChangeAspect="1"/>
          </p:cNvPicPr>
          <p:nvPr/>
        </p:nvPicPr>
        <p:blipFill>
          <a:blip r:embed="rId8"/>
          <a:stretch>
            <a:fillRect/>
          </a:stretch>
        </p:blipFill>
        <p:spPr>
          <a:xfrm>
            <a:off x="9013239" y="19125"/>
            <a:ext cx="2028825" cy="3048000"/>
          </a:xfrm>
          <a:prstGeom prst="rect">
            <a:avLst/>
          </a:prstGeom>
        </p:spPr>
      </p:pic>
      <p:pic>
        <p:nvPicPr>
          <p:cNvPr id="15" name="Picture 14"/>
          <p:cNvPicPr>
            <a:picLocks noChangeAspect="1"/>
          </p:cNvPicPr>
          <p:nvPr/>
        </p:nvPicPr>
        <p:blipFill>
          <a:blip r:embed="rId9"/>
          <a:stretch>
            <a:fillRect/>
          </a:stretch>
        </p:blipFill>
        <p:spPr>
          <a:xfrm>
            <a:off x="4164426" y="317860"/>
            <a:ext cx="3734986" cy="4049280"/>
          </a:xfrm>
          <a:prstGeom prst="rect">
            <a:avLst/>
          </a:prstGeom>
        </p:spPr>
      </p:pic>
      <p:sp>
        <p:nvSpPr>
          <p:cNvPr id="16" name="TextBox 15"/>
          <p:cNvSpPr txBox="1"/>
          <p:nvPr/>
        </p:nvSpPr>
        <p:spPr>
          <a:xfrm>
            <a:off x="3798841" y="4794709"/>
            <a:ext cx="4466156" cy="1446550"/>
          </a:xfrm>
          <a:prstGeom prst="rect">
            <a:avLst/>
          </a:prstGeom>
          <a:noFill/>
        </p:spPr>
        <p:txBody>
          <a:bodyPr wrap="square" rtlCol="0">
            <a:spAutoFit/>
          </a:bodyPr>
          <a:lstStyle/>
          <a:p>
            <a:pPr algn="ctr"/>
            <a:r>
              <a:rPr lang="en-GB" sz="4400" dirty="0" smtClean="0">
                <a:solidFill>
                  <a:schemeClr val="bg1"/>
                </a:solidFill>
                <a:latin typeface="Century Gothic" panose="020B0502020202020204" pitchFamily="34" charset="0"/>
              </a:rPr>
              <a:t>Things to do at home</a:t>
            </a:r>
            <a:endParaRPr lang="en-GB" sz="4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51368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Century Gothic" panose="020B0502020202020204" pitchFamily="34" charset="0"/>
              </a:rPr>
              <a:t>Resources</a:t>
            </a:r>
            <a:endParaRPr lang="en-GB" dirty="0">
              <a:solidFill>
                <a:schemeClr val="bg1"/>
              </a:solidFill>
              <a:latin typeface="Century Gothic" panose="020B0502020202020204" pitchFamily="34" charset="0"/>
            </a:endParaRPr>
          </a:p>
        </p:txBody>
      </p:sp>
      <p:sp>
        <p:nvSpPr>
          <p:cNvPr id="3" name="Content Placeholder 2"/>
          <p:cNvSpPr>
            <a:spLocks noGrp="1"/>
          </p:cNvSpPr>
          <p:nvPr>
            <p:ph idx="1"/>
          </p:nvPr>
        </p:nvSpPr>
        <p:spPr/>
        <p:txBody>
          <a:bodyPr/>
          <a:lstStyle/>
          <a:p>
            <a:r>
              <a:rPr lang="en-GB" dirty="0" smtClean="0">
                <a:solidFill>
                  <a:schemeClr val="bg1"/>
                </a:solidFill>
                <a:hlinkClick r:id="rId2"/>
              </a:rPr>
              <a:t>https://zonesofregulation.com/</a:t>
            </a:r>
          </a:p>
          <a:p>
            <a:r>
              <a:rPr lang="en-GB" dirty="0" smtClean="0">
                <a:solidFill>
                  <a:schemeClr val="bg1"/>
                </a:solidFill>
                <a:hlinkClick r:id="rId2"/>
              </a:rPr>
              <a:t>https://www.socialthinking.com/zones-of-regulation/free-stuff</a:t>
            </a:r>
          </a:p>
          <a:p>
            <a:r>
              <a:rPr lang="en-GB" dirty="0" smtClean="0">
                <a:solidFill>
                  <a:schemeClr val="bg1"/>
                </a:solidFill>
                <a:hlinkClick r:id="rId3"/>
              </a:rPr>
              <a:t>https://zonesofregulation.com/what-are-the-four-zones-of-regulation/</a:t>
            </a:r>
            <a:r>
              <a:rPr lang="en-GB" dirty="0" smtClean="0">
                <a:solidFill>
                  <a:schemeClr val="bg1"/>
                </a:solidFill>
              </a:rPr>
              <a:t>  </a:t>
            </a:r>
          </a:p>
          <a:p>
            <a:endParaRPr lang="en-GB" dirty="0">
              <a:solidFill>
                <a:schemeClr val="bg1"/>
              </a:solidFill>
            </a:endParaRPr>
          </a:p>
          <a:p>
            <a:r>
              <a:rPr lang="en-GB" dirty="0" smtClean="0">
                <a:solidFill>
                  <a:schemeClr val="bg1"/>
                </a:solidFill>
              </a:rPr>
              <a:t>If you would a zones of regulation chart printing to use at home, please let school know and we can do this </a:t>
            </a:r>
            <a:r>
              <a:rPr lang="en-GB" smtClean="0">
                <a:solidFill>
                  <a:schemeClr val="bg1"/>
                </a:solidFill>
              </a:rPr>
              <a:t>for you.</a:t>
            </a:r>
            <a:endParaRPr lang="en-GB" dirty="0" smtClean="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2930447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58</TotalTime>
  <Words>258</Words>
  <Application>Microsoft Office PowerPoint</Application>
  <PresentationFormat>Widescreen</PresentationFormat>
  <Paragraphs>28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Century Gothic</vt:lpstr>
      <vt:lpstr>Office Theme</vt:lpstr>
      <vt:lpstr>PowerPoint Presentation</vt:lpstr>
      <vt:lpstr>Why the Zones of Regulation?</vt:lpstr>
      <vt:lpstr>Why the Zones of Regulation?</vt:lpstr>
      <vt:lpstr>Using a different approach at home</vt:lpstr>
      <vt:lpstr>PowerPoint Presentation</vt:lpstr>
      <vt:lpstr>PowerPoint Presentation</vt:lpstr>
      <vt:lpstr>PowerPoint Presentation</vt:lpstr>
      <vt:lpstr>Resources</vt:lpstr>
    </vt:vector>
  </TitlesOfParts>
  <Company>St. Lukes Bradford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Cheeseman</dc:creator>
  <cp:lastModifiedBy>Gemma Ackroyd</cp:lastModifiedBy>
  <cp:revision>9</cp:revision>
  <dcterms:created xsi:type="dcterms:W3CDTF">2023-09-18T20:44:07Z</dcterms:created>
  <dcterms:modified xsi:type="dcterms:W3CDTF">2024-06-21T13:36:28Z</dcterms:modified>
</cp:coreProperties>
</file>