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25" r:id="rId2"/>
    <p:sldId id="293" r:id="rId3"/>
    <p:sldId id="348" r:id="rId4"/>
    <p:sldId id="275" r:id="rId5"/>
    <p:sldId id="261" r:id="rId6"/>
    <p:sldId id="295" r:id="rId7"/>
    <p:sldId id="340" r:id="rId8"/>
    <p:sldId id="349" r:id="rId9"/>
    <p:sldId id="258" r:id="rId10"/>
    <p:sldId id="312" r:id="rId11"/>
    <p:sldId id="350" r:id="rId12"/>
    <p:sldId id="360" r:id="rId13"/>
    <p:sldId id="326" r:id="rId14"/>
    <p:sldId id="364" r:id="rId15"/>
    <p:sldId id="359" r:id="rId16"/>
    <p:sldId id="365" r:id="rId17"/>
    <p:sldId id="260" r:id="rId18"/>
    <p:sldId id="327" r:id="rId19"/>
    <p:sldId id="272" r:id="rId20"/>
    <p:sldId id="356" r:id="rId21"/>
    <p:sldId id="357" r:id="rId22"/>
    <p:sldId id="330" r:id="rId23"/>
    <p:sldId id="311" r:id="rId24"/>
    <p:sldId id="289" r:id="rId25"/>
    <p:sldId id="292" r:id="rId26"/>
    <p:sldId id="316" r:id="rId27"/>
    <p:sldId id="339" r:id="rId28"/>
  </p:sldIdLst>
  <p:sldSz cx="9144000" cy="6858000" type="screen4x3"/>
  <p:notesSz cx="6669088" cy="9926638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Book Antiqua" panose="02040602050305030304" pitchFamily="18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89833" autoAdjust="0"/>
  </p:normalViewPr>
  <p:slideViewPr>
    <p:cSldViewPr>
      <p:cViewPr varScale="1">
        <p:scale>
          <a:sx n="101" d="100"/>
          <a:sy n="101" d="100"/>
        </p:scale>
        <p:origin x="191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279C9712-938E-4715-854A-63AD1FB3D5A5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63D0E9B-BF92-40E9-A997-26198FB1AD2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3B5B44C4-FB5C-4853-8D44-6B8558E1EE9D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GB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66750" y="4714875"/>
            <a:ext cx="5335588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3F0C12BC-A07C-4BD1-B4FD-19717E0B02A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243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GB" altLang="en-US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Book Antiqua" panose="02040602050305030304" pitchFamily="18" charset="0"/>
                <a:cs typeface="Arial" panose="020B0604020202020204" pitchFamily="34" charset="0"/>
              </a:defRPr>
            </a:lvl9pPr>
          </a:lstStyle>
          <a:p>
            <a:fld id="{92C7CA35-45B4-467D-9AD3-8E468414A23D}" type="slidenum">
              <a:rPr lang="en-GB" altLang="en-US" smtClean="0"/>
              <a:pPr/>
              <a:t>21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160205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lIns="45720" tIns="0" rIns="45720" bIns="0" anchor="b">
            <a:scene3d>
              <a:camera prst="orthographicFront"/>
              <a:lightRig rig="soft" dir="t">
                <a:rot lat="0" lon="0" rev="17220000"/>
              </a:lightRig>
            </a:scene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A58DD1-D3F3-4FA5-936D-3D00AE5A4C1A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E69C9-2575-498A-9EA7-7051CB79004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92802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BA315D6-B775-467E-8333-3407886E5844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546D3C-5414-4737-A7D7-C074DA18932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7174528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7F67A3-1F40-46E4-8B3B-C9B2223371F2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2AFF14-61AE-4736-99F0-33334CADA9A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836895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7CDDD9-C0B8-4C48-9DFE-B82CC4F71CEC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8556BB4-3905-4207-B09F-389C904D4FD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514628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BB6FC-2518-4BB2-8724-81F847A536D2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D3F115-0E7E-40B2-8881-1957A868D6CB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3231489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2FC1B-4047-4520-A03A-716DB167BBCD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87BA08D-B93B-494A-86B8-359D4CB03C0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5953256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0F0092-ECDB-4B73-9DF6-22BA0666013B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8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BDB028-911D-4487-9161-8B7B37647A8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5300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35D6C5-53AC-49BA-9A0D-6BDA922F7B8D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8FF053E-8D06-4495-BBAE-566DC21A7C76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186850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F3FCE-2954-4313-84C1-EB1F580DFAF8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7F045F-417A-46A7-8394-1186768FB71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1499708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CFA30-B383-463E-A7DC-54085E22C02B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398F88-A5E3-43B8-852F-1C00F6C840AF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3069606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indent="0">
              <a:buNone/>
              <a:defRPr sz="3200"/>
            </a:lvl1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rIns="45720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1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2048AA-C9A1-43A9-9309-5562C931476B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6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2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3B76E2-A358-440C-84E7-290868B27DA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3508575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1027" name="Text Placeholder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708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211A7C3C-81BC-48F9-A3A8-9CDA2C1E9BDF}" type="datetimeFigureOut">
              <a:rPr lang="en-GB"/>
              <a:pPr>
                <a:defRPr/>
              </a:pPr>
              <a:t>11/09/2025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1">
                    <a:shade val="50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wrap="square" lIns="0" tIns="45720" rIns="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BCBCBC"/>
                </a:solidFill>
              </a:defRPr>
            </a:lvl1pPr>
          </a:lstStyle>
          <a:p>
            <a:pPr>
              <a:defRPr/>
            </a:pPr>
            <a:fld id="{F7D3030B-DACD-4780-B1F6-B89450ADE19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91" r:id="rId3"/>
    <p:sldLayoutId id="2147483783" r:id="rId4"/>
    <p:sldLayoutId id="2147483784" r:id="rId5"/>
    <p:sldLayoutId id="2147483785" r:id="rId6"/>
    <p:sldLayoutId id="2147483786" r:id="rId7"/>
    <p:sldLayoutId id="2147483787" r:id="rId8"/>
    <p:sldLayoutId id="2147483788" r:id="rId9"/>
    <p:sldLayoutId id="2147483789" r:id="rId10"/>
    <p:sldLayoutId id="2147483790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100" b="1" kern="120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100" b="1">
          <a:solidFill>
            <a:schemeClr val="tx1"/>
          </a:solidFill>
          <a:latin typeface="Lucida Sans" pitchFamily="34" charset="0"/>
        </a:defRPr>
      </a:lvl9pPr>
    </p:titleStyle>
    <p:bodyStyle>
      <a:lvl1pPr marL="547688" indent="-411163" algn="l" rtl="0" eaLnBrk="0" fontAlgn="base" hangingPunct="0">
        <a:spcBef>
          <a:spcPct val="20000"/>
        </a:spcBef>
        <a:spcAft>
          <a:spcPct val="0"/>
        </a:spcAft>
        <a:buClr>
          <a:srgbClr val="F9F9F9"/>
        </a:buClr>
        <a:buSzPct val="65000"/>
        <a:buFont typeface="Wingdings 2" panose="05020102010507070707" pitchFamily="18" charset="2"/>
        <a:buChar char="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363" indent="-282575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80000"/>
        <a:buFont typeface="Wingdings 2" panose="05020102010507070707" pitchFamily="18" charset="2"/>
        <a:buChar char="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475" indent="-228600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95000"/>
        <a:buFont typeface="Wingdings" panose="05000000000000000000" pitchFamily="2" charset="2"/>
        <a:buChar char="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2550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Font typeface="Wingdings 3" panose="05040102010807070707" pitchFamily="18" charset="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4638" indent="-182563" algn="l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Font typeface="Wingdings 2" panose="05020102010507070707" pitchFamily="18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Related 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700213"/>
            <a:ext cx="9112250" cy="477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41481" y="764704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>
                <a:solidFill>
                  <a:srgbClr val="C00000"/>
                </a:solidFill>
                <a:latin typeface="Arial Rounded MT Bold" panose="020F0704030504030204" pitchFamily="34" charset="0"/>
              </a:rPr>
              <a:t>Year 6 Residential</a:t>
            </a:r>
            <a:br>
              <a:rPr lang="en-GB" dirty="0">
                <a:solidFill>
                  <a:srgbClr val="C00000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C00000"/>
                </a:solidFill>
                <a:latin typeface="Arial Rounded MT Bold" panose="020F0704030504030204" pitchFamily="34" charset="0"/>
              </a:rPr>
              <a:t>4</a:t>
            </a:r>
            <a:r>
              <a:rPr lang="en-GB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– 6</a:t>
            </a:r>
            <a:r>
              <a:rPr lang="en-GB" baseline="30000" dirty="0">
                <a:solidFill>
                  <a:srgbClr val="C0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dirty="0">
                <a:solidFill>
                  <a:srgbClr val="C00000"/>
                </a:solidFill>
                <a:latin typeface="Arial Rounded MT Bold" panose="020F0704030504030204" pitchFamily="34" charset="0"/>
              </a:rPr>
              <a:t> March 2026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5776" y="908720"/>
            <a:ext cx="6471005" cy="4824536"/>
          </a:xfrm>
          <a:prstGeom prst="rect">
            <a:avLst/>
          </a:prstGeom>
        </p:spPr>
      </p:pic>
      <p:sp>
        <p:nvSpPr>
          <p:cNvPr id="5" name="Title 1"/>
          <p:cNvSpPr txBox="1">
            <a:spLocks/>
          </p:cNvSpPr>
          <p:nvPr/>
        </p:nvSpPr>
        <p:spPr>
          <a:xfrm>
            <a:off x="0" y="2268562"/>
            <a:ext cx="2987824" cy="2672606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sz="4100" b="1" kern="120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100" b="1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Aft>
                <a:spcPts val="0"/>
              </a:spcAft>
              <a:defRPr/>
            </a:pPr>
            <a:r>
              <a:rPr lang="en-GB" sz="4000" dirty="0">
                <a:solidFill>
                  <a:srgbClr val="FF0000"/>
                </a:solidFill>
                <a:effectLst/>
                <a:latin typeface="Arial Rounded MT Bold" panose="020F0704030504030204" pitchFamily="34" charset="0"/>
              </a:rPr>
              <a:t>The Whispering Gallery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Leicester Square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7775" y="1547812"/>
            <a:ext cx="6648450" cy="376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803217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332656"/>
            <a:ext cx="6048375" cy="387667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81966" y="2996952"/>
            <a:ext cx="5357470" cy="35234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367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948930"/>
            <a:ext cx="6772275" cy="394335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179512" y="548680"/>
            <a:ext cx="8928992" cy="2232248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An evening in the </a:t>
            </a:r>
          </a:p>
          <a:p>
            <a:pPr algn="ctr">
              <a:defRPr/>
            </a:pPr>
            <a:r>
              <a:rPr lang="en-GB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West End at the theatre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8" name="Picture 2" descr="Image result for covent garden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3676" y="1052736"/>
            <a:ext cx="9040324" cy="508518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41341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06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River Cruise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1559" y="1340768"/>
            <a:ext cx="8019537" cy="4896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3285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1520" y="1700808"/>
            <a:ext cx="8601141" cy="4176464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TOWER BRIDGE </a:t>
            </a:r>
          </a:p>
        </p:txBody>
      </p:sp>
    </p:spTree>
    <p:extLst>
      <p:ext uri="{BB962C8B-B14F-4D97-AF65-F5344CB8AC3E}">
        <p14:creationId xmlns:p14="http://schemas.microsoft.com/office/powerpoint/2010/main" val="3312512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5013176"/>
            <a:ext cx="8229600" cy="1143000"/>
          </a:xfr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</a:rPr>
              <a:t>THE HOUSES OF PARLIAMENT</a:t>
            </a:r>
          </a:p>
        </p:txBody>
      </p:sp>
      <p:pic>
        <p:nvPicPr>
          <p:cNvPr id="27651" name="Picture 2" descr="http://www.thedrum.com/uploads/news/old/25396/master.HousesOfParliament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0"/>
            <a:ext cx="7416800" cy="4964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6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6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40" y="2708920"/>
            <a:ext cx="6867525" cy="38481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Rounded Rectangle 2"/>
          <p:cNvSpPr/>
          <p:nvPr/>
        </p:nvSpPr>
        <p:spPr>
          <a:xfrm>
            <a:off x="1619250" y="620713"/>
            <a:ext cx="6913563" cy="1800225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 workshop at the Houses of Parliament Education Centre</a:t>
            </a:r>
          </a:p>
          <a:p>
            <a:pPr algn="ctr">
              <a:defRPr/>
            </a:pPr>
            <a:r>
              <a:rPr lang="en-GB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followed by a tour of the magnificent British Parliament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parliament.uk/ImageVault/Images/id_14430/scope_0/ImageVaultHandler.aspx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7904" y="3625065"/>
            <a:ext cx="5294147" cy="297228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0724" name="Picture 4" descr="http://upload.wikimedia.org/wikipedia/en/6/6b/House_of_Lords_chamber_-_toward_thron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188640"/>
            <a:ext cx="4608512" cy="30819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Rounded Rectangle 1"/>
          <p:cNvSpPr/>
          <p:nvPr/>
        </p:nvSpPr>
        <p:spPr>
          <a:xfrm>
            <a:off x="5087618" y="620688"/>
            <a:ext cx="3456384" cy="133934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House of Lords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251520" y="4441534"/>
            <a:ext cx="3456384" cy="133934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8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House of Commons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07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07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mage result for coach travel clipar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988840"/>
            <a:ext cx="3312369" cy="28615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1957" y="476672"/>
            <a:ext cx="7560840" cy="11430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Wednesday 4</a:t>
            </a:r>
            <a:r>
              <a:rPr lang="en-GB" baseline="30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March</a:t>
            </a:r>
            <a:b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7.30am</a:t>
            </a:r>
          </a:p>
        </p:txBody>
      </p:sp>
      <p:sp>
        <p:nvSpPr>
          <p:cNvPr id="4" name="Rectangle 3"/>
          <p:cNvSpPr/>
          <p:nvPr/>
        </p:nvSpPr>
        <p:spPr>
          <a:xfrm>
            <a:off x="4283968" y="2348880"/>
            <a:ext cx="460851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Travel via the M62 down the M1</a:t>
            </a:r>
          </a:p>
          <a:p>
            <a:pPr algn="ctr"/>
            <a:endParaRPr lang="en-GB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GB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 distance of over 200 miles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www.giftsvouchers.co.uk/wp-content/uploads/2013/03/London-Eye-Capsu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461" y="116632"/>
            <a:ext cx="7143750" cy="510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395536" y="5373216"/>
            <a:ext cx="8229600" cy="1143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EYE</a:t>
            </a:r>
          </a:p>
        </p:txBody>
      </p:sp>
    </p:spTree>
    <p:extLst>
      <p:ext uri="{BB962C8B-B14F-4D97-AF65-F5344CB8AC3E}">
        <p14:creationId xmlns:p14="http://schemas.microsoft.com/office/powerpoint/2010/main" val="29101834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A London Eye Capsul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913" y="2060575"/>
            <a:ext cx="6553200" cy="436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itle 1"/>
          <p:cNvSpPr txBox="1">
            <a:spLocks/>
          </p:cNvSpPr>
          <p:nvPr/>
        </p:nvSpPr>
        <p:spPr>
          <a:xfrm>
            <a:off x="205172" y="620688"/>
            <a:ext cx="8229600" cy="1143000"/>
          </a:xfrm>
          <a:prstGeom prst="rect">
            <a:avLst/>
          </a:prstGeom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anchor="ctr">
            <a:normAutofit fontScale="97500"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>
            <a:lvl1pPr algn="ctr" rtl="0" eaLnBrk="1" latinLnBrk="0" hangingPunct="1">
              <a:spcBef>
                <a:spcPct val="0"/>
              </a:spcBef>
              <a:buNone/>
              <a:defRPr kumimoji="0" sz="4100" b="1" kern="1200" cap="none" baseline="0">
                <a:ln w="6350">
                  <a:noFill/>
                </a:ln>
                <a:solidFill>
                  <a:schemeClr val="dk1"/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INSIDE ONE OF THE CAPSULES</a:t>
            </a:r>
          </a:p>
        </p:txBody>
      </p:sp>
    </p:spTree>
    <p:extLst>
      <p:ext uri="{BB962C8B-B14F-4D97-AF65-F5344CB8AC3E}">
        <p14:creationId xmlns:p14="http://schemas.microsoft.com/office/powerpoint/2010/main" val="17974868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/>
        </p:nvSpPr>
        <p:spPr>
          <a:xfrm>
            <a:off x="440768" y="188640"/>
            <a:ext cx="8568952" cy="2376264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Whilst in London, we will travel on the London Underground.</a:t>
            </a:r>
          </a:p>
          <a:p>
            <a:pPr algn="ctr">
              <a:defRPr/>
            </a:pPr>
            <a:endParaRPr lang="en-GB" sz="20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children will become familiar with the map and procedures of travelling on this systems prior to the residential.</a:t>
            </a:r>
          </a:p>
          <a:p>
            <a:pPr algn="ctr">
              <a:defRPr/>
            </a:pPr>
            <a:r>
              <a:rPr lang="en-GB" sz="2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Children will be in groups of 5 to one adult.</a:t>
            </a:r>
          </a:p>
        </p:txBody>
      </p:sp>
      <p:pic>
        <p:nvPicPr>
          <p:cNvPr id="3" name="Picture 2" descr="Image result for LONDON UNDERGROUND TUBE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492896"/>
            <a:ext cx="8928992" cy="446449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3568" y="1196752"/>
            <a:ext cx="7811817" cy="4266532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Madame </a:t>
            </a:r>
            <a:r>
              <a:rPr lang="en-GB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Tussauds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Waxworks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196752"/>
            <a:ext cx="7542299" cy="396044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1640" y="2708920"/>
            <a:ext cx="7448550" cy="39909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5536" y="2636912"/>
            <a:ext cx="8229600" cy="11430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en-GB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Return to school for approximately 6pm on Friday 6</a:t>
            </a:r>
            <a:r>
              <a:rPr lang="en-GB" sz="4400" baseline="30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March 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568" y="1124744"/>
            <a:ext cx="7786688" cy="4162425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6600" dirty="0">
                <a:solidFill>
                  <a:srgbClr val="FF0000"/>
                </a:solidFill>
              </a:rPr>
              <a:t>£280</a:t>
            </a:r>
            <a:br>
              <a:rPr lang="en-GB" sz="6600" dirty="0">
                <a:solidFill>
                  <a:srgbClr val="FF0000"/>
                </a:solidFill>
              </a:rPr>
            </a:br>
            <a:br>
              <a:rPr lang="en-GB" sz="6600" dirty="0"/>
            </a:br>
            <a:r>
              <a:rPr lang="en-GB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 non-returnable deposit of £70</a:t>
            </a:r>
            <a:br>
              <a:rPr lang="en-GB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r>
              <a:rPr lang="en-GB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by 3</a:t>
            </a:r>
            <a:r>
              <a:rPr lang="en-GB" sz="6600" baseline="30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rd</a:t>
            </a:r>
            <a:r>
              <a:rPr lang="en-GB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November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5576" y="28466"/>
            <a:ext cx="7786688" cy="18002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en-GB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Payment plan:</a:t>
            </a:r>
            <a:br>
              <a:rPr lang="en-GB" sz="6600" dirty="0">
                <a:solidFill>
                  <a:srgbClr val="FF0000"/>
                </a:solidFill>
                <a:latin typeface="Arial Rounded MT Bold" panose="020F0704030504030204" pitchFamily="34" charset="0"/>
              </a:rPr>
            </a:br>
            <a:endParaRPr lang="en-GB" sz="6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362920" y="1988840"/>
            <a:ext cx="4572000" cy="255454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A further 3 payments of £70 due: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5</a:t>
            </a:r>
            <a:r>
              <a:rPr lang="en-GB" sz="3200" baseline="30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Dec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5</a:t>
            </a:r>
            <a:r>
              <a:rPr lang="en-GB" sz="3200" baseline="30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Jan</a:t>
            </a:r>
          </a:p>
          <a:p>
            <a:pPr algn="ctr"/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5</a:t>
            </a:r>
            <a:r>
              <a:rPr lang="en-GB" sz="3200" baseline="300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</a:t>
            </a:r>
            <a:r>
              <a:rPr lang="en-GB" sz="32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 Feb</a:t>
            </a:r>
            <a:endParaRPr lang="en-GB" sz="3200" dirty="0"/>
          </a:p>
        </p:txBody>
      </p:sp>
    </p:spTree>
    <p:extLst>
      <p:ext uri="{BB962C8B-B14F-4D97-AF65-F5344CB8AC3E}">
        <p14:creationId xmlns:p14="http://schemas.microsoft.com/office/powerpoint/2010/main" val="76636875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741957" y="476672"/>
            <a:ext cx="7560840" cy="1143000"/>
          </a:xfrm>
        </p:spPr>
        <p:txBody>
          <a:bodyPr>
            <a:normAutofit fontScale="90000"/>
          </a:bodyPr>
          <a:lstStyle/>
          <a:p>
            <a:r>
              <a:rPr lang="en-GB" sz="44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Bring a packed breakfast, snacks and lunch including drinks</a:t>
            </a:r>
          </a:p>
        </p:txBody>
      </p:sp>
      <p:sp>
        <p:nvSpPr>
          <p:cNvPr id="4" name="Rectangle 3"/>
          <p:cNvSpPr/>
          <p:nvPr/>
        </p:nvSpPr>
        <p:spPr>
          <a:xfrm>
            <a:off x="4522377" y="2420888"/>
            <a:ext cx="460851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GB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It’s a long way!</a:t>
            </a:r>
          </a:p>
          <a:p>
            <a:pPr algn="ctr"/>
            <a:endParaRPr lang="en-GB" sz="3600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  <a:p>
            <a:pPr algn="ctr"/>
            <a:r>
              <a:rPr lang="en-GB" sz="3600" dirty="0">
                <a:solidFill>
                  <a:srgbClr val="FF0000"/>
                </a:solidFill>
                <a:latin typeface="Arial Rounded MT Bold" panose="020F0704030504030204" pitchFamily="34" charset="0"/>
              </a:rPr>
              <a:t>We will stop at a service station for you to eat your mid-day snack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943" y="2852936"/>
            <a:ext cx="4422434" cy="2448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0275708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4869160"/>
            <a:ext cx="8229600" cy="18002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 err="1">
                <a:solidFill>
                  <a:srgbClr val="FF0000"/>
                </a:solidFill>
                <a:latin typeface="Arial Rounded MT Bold" panose="020F0704030504030204" pitchFamily="34" charset="0"/>
              </a:rPr>
              <a:t>St.Paul’s</a:t>
            </a: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 Youth Hostel London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3808" y="260648"/>
            <a:ext cx="5917072" cy="5024661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1589" y="1417638"/>
            <a:ext cx="8480822" cy="5120648"/>
          </a:xfrm>
          <a:prstGeom prst="rect">
            <a:avLst/>
          </a:prstGeom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The Lounge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548680"/>
            <a:ext cx="7699076" cy="4334049"/>
          </a:xfrm>
          <a:prstGeom prst="rect">
            <a:avLst/>
          </a:prstGeom>
        </p:spPr>
      </p:pic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Dining Room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539552" y="4941168"/>
            <a:ext cx="8229600" cy="1143000"/>
          </a:xfrm>
        </p:spPr>
        <p:txBody>
          <a:bodyPr/>
          <a:lstStyle/>
          <a:p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Dormitories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260648"/>
            <a:ext cx="8195084" cy="48030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7322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-45402"/>
            <a:ext cx="9486900" cy="6903402"/>
          </a:xfrm>
          <a:prstGeom prst="rect">
            <a:avLst/>
          </a:prstGeom>
        </p:spPr>
      </p:pic>
      <p:sp>
        <p:nvSpPr>
          <p:cNvPr id="5" name="5-Point Star 4"/>
          <p:cNvSpPr/>
          <p:nvPr/>
        </p:nvSpPr>
        <p:spPr>
          <a:xfrm>
            <a:off x="-100708" y="274638"/>
            <a:ext cx="55790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5-Point Star 5"/>
          <p:cNvSpPr/>
          <p:nvPr/>
        </p:nvSpPr>
        <p:spPr>
          <a:xfrm>
            <a:off x="4108920" y="4115595"/>
            <a:ext cx="485900" cy="4824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5-Point Star 6"/>
          <p:cNvSpPr/>
          <p:nvPr/>
        </p:nvSpPr>
        <p:spPr>
          <a:xfrm>
            <a:off x="3208575" y="4941168"/>
            <a:ext cx="55790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8" name="5-Point Star 7"/>
          <p:cNvSpPr/>
          <p:nvPr/>
        </p:nvSpPr>
        <p:spPr>
          <a:xfrm>
            <a:off x="6156176" y="1737678"/>
            <a:ext cx="55790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9" name="5-Point Star 8"/>
          <p:cNvSpPr/>
          <p:nvPr/>
        </p:nvSpPr>
        <p:spPr>
          <a:xfrm>
            <a:off x="8128892" y="3786163"/>
            <a:ext cx="557908" cy="5040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0" name="5-Point Star 9"/>
          <p:cNvSpPr/>
          <p:nvPr/>
        </p:nvSpPr>
        <p:spPr>
          <a:xfrm>
            <a:off x="2960139" y="3768436"/>
            <a:ext cx="405508" cy="3516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1" name="5-Point Star 10"/>
          <p:cNvSpPr/>
          <p:nvPr/>
        </p:nvSpPr>
        <p:spPr>
          <a:xfrm>
            <a:off x="1331640" y="5017368"/>
            <a:ext cx="405508" cy="3516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2" name="5-Point Star 11"/>
          <p:cNvSpPr/>
          <p:nvPr/>
        </p:nvSpPr>
        <p:spPr>
          <a:xfrm>
            <a:off x="3563888" y="2395699"/>
            <a:ext cx="405508" cy="351656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3" name="5-Point Star 12"/>
          <p:cNvSpPr/>
          <p:nvPr/>
        </p:nvSpPr>
        <p:spPr>
          <a:xfrm>
            <a:off x="2722675" y="3143267"/>
            <a:ext cx="485900" cy="482443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122671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3564" y="5445224"/>
            <a:ext cx="8229600" cy="1143000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GB" dirty="0">
                <a:solidFill>
                  <a:srgbClr val="FF0000"/>
                </a:solidFill>
                <a:latin typeface="Arial Rounded MT Bold" panose="020F0704030504030204" pitchFamily="34" charset="0"/>
              </a:rPr>
              <a:t>ST. PAUL’S CATHEDRAL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507" y="332656"/>
            <a:ext cx="8111933" cy="4949860"/>
          </a:xfrm>
          <a:prstGeom prst="rect">
            <a:avLst/>
          </a:prstGeom>
        </p:spPr>
      </p:pic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pex">
  <a:themeElements>
    <a:clrScheme name="Apex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Apex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pex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1395</TotalTime>
  <Words>216</Words>
  <Application>Microsoft Office PowerPoint</Application>
  <PresentationFormat>On-screen Show (4:3)</PresentationFormat>
  <Paragraphs>40</Paragraphs>
  <Slides>27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5" baseType="lpstr">
      <vt:lpstr>Arial Rounded MT Bold</vt:lpstr>
      <vt:lpstr>Book Antiqua</vt:lpstr>
      <vt:lpstr>Calibri</vt:lpstr>
      <vt:lpstr>Lucida Sans</vt:lpstr>
      <vt:lpstr>Wingdings</vt:lpstr>
      <vt:lpstr>Wingdings 2</vt:lpstr>
      <vt:lpstr>Wingdings 3</vt:lpstr>
      <vt:lpstr>Apex</vt:lpstr>
      <vt:lpstr>Year 6 Residential 4th – 6th March 2026</vt:lpstr>
      <vt:lpstr>Wednesday 4th March 7.30am</vt:lpstr>
      <vt:lpstr>Bring a packed breakfast, snacks and lunch including drinks</vt:lpstr>
      <vt:lpstr>St.Paul’s Youth Hostel London</vt:lpstr>
      <vt:lpstr>The Lounge</vt:lpstr>
      <vt:lpstr>Dining Room</vt:lpstr>
      <vt:lpstr>Dormitories</vt:lpstr>
      <vt:lpstr>PowerPoint Presentation</vt:lpstr>
      <vt:lpstr>ST. PAUL’S CATHEDRAL</vt:lpstr>
      <vt:lpstr>PowerPoint Presentation</vt:lpstr>
      <vt:lpstr>Leicester Square</vt:lpstr>
      <vt:lpstr>PowerPoint Presentation</vt:lpstr>
      <vt:lpstr>PowerPoint Presentation</vt:lpstr>
      <vt:lpstr>PowerPoint Presentation</vt:lpstr>
      <vt:lpstr>River Cruise</vt:lpstr>
      <vt:lpstr>TOWER BRIDGE </vt:lpstr>
      <vt:lpstr>THE HOUSES OF PARLIAMENT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Madame Tussauds Waxworks</vt:lpstr>
      <vt:lpstr>Return to school for approximately 6pm on Friday 6th March </vt:lpstr>
      <vt:lpstr>£280  A non-returnable deposit of £70 by 3rd  November</vt:lpstr>
      <vt:lpstr>Payment plan: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YEAR 6 RESIDENTIAL</dc:title>
  <dc:creator>bhowar</dc:creator>
  <cp:lastModifiedBy>Gemma Ackroyd</cp:lastModifiedBy>
  <cp:revision>92</cp:revision>
  <cp:lastPrinted>2016-10-10T13:59:14Z</cp:lastPrinted>
  <dcterms:created xsi:type="dcterms:W3CDTF">2014-02-06T14:32:40Z</dcterms:created>
  <dcterms:modified xsi:type="dcterms:W3CDTF">2025-09-11T10:56:21Z</dcterms:modified>
</cp:coreProperties>
</file>