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sldIdLst>
    <p:sldId id="256" r:id="rId2"/>
    <p:sldId id="270" r:id="rId3"/>
    <p:sldId id="268" r:id="rId4"/>
    <p:sldId id="271" r:id="rId5"/>
    <p:sldId id="272" r:id="rId6"/>
    <p:sldId id="274" r:id="rId7"/>
    <p:sldId id="275" r:id="rId8"/>
    <p:sldId id="273" r:id="rId9"/>
    <p:sldId id="277" r:id="rId10"/>
    <p:sldId id="280" r:id="rId11"/>
    <p:sldId id="285" r:id="rId12"/>
    <p:sldId id="283" r:id="rId13"/>
    <p:sldId id="284" r:id="rId14"/>
    <p:sldId id="265" r:id="rId15"/>
  </p:sldIdLst>
  <p:sldSz cx="9144000" cy="6858000" type="screen4x3"/>
  <p:notesSz cx="6858000" cy="9144000"/>
  <p:defaultTextStyle>
    <a:defPPr>
      <a:defRPr lang="en-GB"/>
    </a:defPPr>
    <a:lvl1pPr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402" autoAdjust="0"/>
    <p:restoredTop sz="90640" autoAdjust="0"/>
  </p:normalViewPr>
  <p:slideViewPr>
    <p:cSldViewPr>
      <p:cViewPr varScale="1">
        <p:scale>
          <a:sx n="104" d="100"/>
          <a:sy n="104"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E47048-DDF0-4051-BF8B-6C76034735D7}" type="datetimeFigureOut">
              <a:rPr lang="en-GB" smtClean="0"/>
              <a:t>20/03/2025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9A6293-384F-4285-A78D-0BDD861C79DB}" type="slidenum">
              <a:rPr lang="en-GB" smtClean="0"/>
              <a:t>‹#›</a:t>
            </a:fld>
            <a:endParaRPr lang="en-GB"/>
          </a:p>
        </p:txBody>
      </p:sp>
    </p:spTree>
    <p:extLst>
      <p:ext uri="{BB962C8B-B14F-4D97-AF65-F5344CB8AC3E}">
        <p14:creationId xmlns:p14="http://schemas.microsoft.com/office/powerpoint/2010/main" val="87571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9A6293-384F-4285-A78D-0BDD861C79DB}" type="slidenum">
              <a:rPr lang="en-GB" smtClean="0"/>
              <a:t>5</a:t>
            </a:fld>
            <a:endParaRPr lang="en-GB"/>
          </a:p>
        </p:txBody>
      </p:sp>
    </p:spTree>
    <p:extLst>
      <p:ext uri="{BB962C8B-B14F-4D97-AF65-F5344CB8AC3E}">
        <p14:creationId xmlns:p14="http://schemas.microsoft.com/office/powerpoint/2010/main" val="3702228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9A6293-384F-4285-A78D-0BDD861C79DB}" type="slidenum">
              <a:rPr lang="en-GB" smtClean="0"/>
              <a:t>12</a:t>
            </a:fld>
            <a:endParaRPr lang="en-GB"/>
          </a:p>
        </p:txBody>
      </p:sp>
    </p:spTree>
    <p:extLst>
      <p:ext uri="{BB962C8B-B14F-4D97-AF65-F5344CB8AC3E}">
        <p14:creationId xmlns:p14="http://schemas.microsoft.com/office/powerpoint/2010/main" val="744930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smtClean="0"/>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pPr>
              <a:defRPr/>
            </a:pPr>
            <a:endParaRPr lang="en-GB"/>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pPr>
              <a:defRPr/>
            </a:pPr>
            <a:fld id="{BD6C866F-EEAA-4C8B-80DA-8E15BC902717}" type="slidenum">
              <a:rPr lang="en-GB" smtClean="0"/>
              <a:pPr>
                <a:defRPr/>
              </a:pPr>
              <a:t>‹#›</a:t>
            </a:fld>
            <a:endParaRPr lang="en-GB"/>
          </a:p>
        </p:txBody>
      </p:sp>
      <p:sp>
        <p:nvSpPr>
          <p:cNvPr id="15" name="Footer Placeholder 14"/>
          <p:cNvSpPr>
            <a:spLocks noGrp="1"/>
          </p:cNvSpPr>
          <p:nvPr>
            <p:ph type="ftr" sz="quarter" idx="12"/>
          </p:nvPr>
        </p:nvSpPr>
        <p:spPr>
          <a:xfrm>
            <a:off x="3581400" y="6296248"/>
            <a:ext cx="2820987" cy="152400"/>
          </a:xfrm>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pPr>
              <a:defRPr/>
            </a:pPr>
            <a:endParaRPr lang="en-GB"/>
          </a:p>
        </p:txBody>
      </p:sp>
      <p:sp>
        <p:nvSpPr>
          <p:cNvPr id="14" name="Slide Number Placeholder 13"/>
          <p:cNvSpPr>
            <a:spLocks noGrp="1"/>
          </p:cNvSpPr>
          <p:nvPr>
            <p:ph type="sldNum" sz="quarter" idx="11"/>
          </p:nvPr>
        </p:nvSpPr>
        <p:spPr/>
        <p:txBody>
          <a:bodyPr/>
          <a:lstStyle/>
          <a:p>
            <a:pPr>
              <a:defRPr/>
            </a:pPr>
            <a:fld id="{94F841C8-5ACA-4289-B8E2-2BBC62625F03}" type="slidenum">
              <a:rPr lang="en-GB" smtClean="0"/>
              <a:pPr>
                <a:defRPr/>
              </a:pPr>
              <a:t>‹#›</a:t>
            </a:fld>
            <a:endParaRPr lang="en-GB"/>
          </a:p>
        </p:txBody>
      </p:sp>
      <p:sp>
        <p:nvSpPr>
          <p:cNvPr id="15" name="Footer Placeholder 14"/>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pPr>
              <a:defRPr/>
            </a:pPr>
            <a:endParaRPr lang="en-GB"/>
          </a:p>
        </p:txBody>
      </p:sp>
      <p:sp>
        <p:nvSpPr>
          <p:cNvPr id="14" name="Slide Number Placeholder 13"/>
          <p:cNvSpPr>
            <a:spLocks noGrp="1"/>
          </p:cNvSpPr>
          <p:nvPr>
            <p:ph type="sldNum" sz="quarter" idx="11"/>
          </p:nvPr>
        </p:nvSpPr>
        <p:spPr/>
        <p:txBody>
          <a:bodyPr/>
          <a:lstStyle/>
          <a:p>
            <a:pPr>
              <a:defRPr/>
            </a:pPr>
            <a:fld id="{FD465BA4-13F8-420C-AD40-C4DA2DEEBEBF}" type="slidenum">
              <a:rPr lang="en-GB" smtClean="0"/>
              <a:pPr>
                <a:defRPr/>
              </a:pPr>
              <a:t>‹#›</a:t>
            </a:fld>
            <a:endParaRPr lang="en-GB"/>
          </a:p>
        </p:txBody>
      </p:sp>
      <p:sp>
        <p:nvSpPr>
          <p:cNvPr id="15" name="Footer Placeholder 14"/>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pPr>
              <a:defRPr/>
            </a:pPr>
            <a:endParaRPr lang="en-GB"/>
          </a:p>
        </p:txBody>
      </p:sp>
      <p:sp>
        <p:nvSpPr>
          <p:cNvPr id="11" name="Slide Number Placeholder 10"/>
          <p:cNvSpPr>
            <a:spLocks noGrp="1"/>
          </p:cNvSpPr>
          <p:nvPr>
            <p:ph type="sldNum" sz="quarter" idx="11"/>
          </p:nvPr>
        </p:nvSpPr>
        <p:spPr/>
        <p:txBody>
          <a:bodyPr/>
          <a:lstStyle/>
          <a:p>
            <a:pPr>
              <a:defRPr/>
            </a:pPr>
            <a:fld id="{71BD4046-347B-46DB-B488-6E4FB3CFAC02}" type="slidenum">
              <a:rPr lang="en-GB" smtClean="0"/>
              <a:pPr>
                <a:defRPr/>
              </a:pPr>
              <a:t>‹#›</a:t>
            </a:fld>
            <a:endParaRPr lang="en-GB"/>
          </a:p>
        </p:txBody>
      </p:sp>
      <p:sp>
        <p:nvSpPr>
          <p:cNvPr id="12" name="Footer Placeholder 11"/>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pPr>
              <a:defRPr/>
            </a:pPr>
            <a:endParaRPr lang="en-GB"/>
          </a:p>
        </p:txBody>
      </p:sp>
      <p:sp>
        <p:nvSpPr>
          <p:cNvPr id="13" name="Slide Number Placeholder 12"/>
          <p:cNvSpPr>
            <a:spLocks noGrp="1"/>
          </p:cNvSpPr>
          <p:nvPr>
            <p:ph type="sldNum" sz="quarter" idx="11"/>
          </p:nvPr>
        </p:nvSpPr>
        <p:spPr>
          <a:xfrm>
            <a:off x="4116388" y="6400800"/>
            <a:ext cx="533400" cy="152400"/>
          </a:xfrm>
        </p:spPr>
        <p:txBody>
          <a:bodyPr/>
          <a:lstStyle/>
          <a:p>
            <a:pPr>
              <a:defRPr/>
            </a:pPr>
            <a:fld id="{884A990B-A0DA-484F-B4C7-DCA0D25946E6}" type="slidenum">
              <a:rPr lang="en-GB" smtClean="0"/>
              <a:pPr>
                <a:defRPr/>
              </a:pPr>
              <a:t>‹#›</a:t>
            </a:fld>
            <a:endParaRPr lang="en-GB"/>
          </a:p>
        </p:txBody>
      </p:sp>
      <p:sp>
        <p:nvSpPr>
          <p:cNvPr id="14" name="Footer Placeholder 13"/>
          <p:cNvSpPr>
            <a:spLocks noGrp="1"/>
          </p:cNvSpPr>
          <p:nvPr>
            <p:ph type="ftr" sz="quarter" idx="12"/>
          </p:nvPr>
        </p:nvSpPr>
        <p:spPr>
          <a:xfrm>
            <a:off x="838200" y="6296248"/>
            <a:ext cx="2820987" cy="152400"/>
          </a:xfrm>
        </p:spPr>
        <p:txBody>
          <a:bodyPr/>
          <a:lstStyle/>
          <a:p>
            <a:pPr>
              <a:defRPr/>
            </a:pPr>
            <a:endParaRPr lang="en-GB"/>
          </a:p>
        </p:txBody>
      </p:sp>
      <p:sp>
        <p:nvSpPr>
          <p:cNvPr id="15" name="Title 14"/>
          <p:cNvSpPr>
            <a:spLocks noGrp="1"/>
          </p:cNvSpPr>
          <p:nvPr>
            <p:ph type="title"/>
          </p:nvPr>
        </p:nvSpPr>
        <p:spPr>
          <a:xfrm>
            <a:off x="457200" y="1828800"/>
            <a:ext cx="3200400" cy="1752600"/>
          </a:xfrm>
        </p:spPr>
        <p:txBody>
          <a:bodyPr anchor="b"/>
          <a:lstStyle/>
          <a:p>
            <a:r>
              <a:rPr lang="en-US" smtClean="0"/>
              <a:t>Click to edit Master title style</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pPr>
              <a:defRPr/>
            </a:pPr>
            <a:endParaRPr lang="en-GB"/>
          </a:p>
        </p:txBody>
      </p:sp>
      <p:sp>
        <p:nvSpPr>
          <p:cNvPr id="13" name="Slide Number Placeholder 12"/>
          <p:cNvSpPr>
            <a:spLocks noGrp="1"/>
          </p:cNvSpPr>
          <p:nvPr>
            <p:ph type="sldNum" sz="quarter" idx="11"/>
          </p:nvPr>
        </p:nvSpPr>
        <p:spPr/>
        <p:txBody>
          <a:bodyPr/>
          <a:lstStyle/>
          <a:p>
            <a:pPr>
              <a:defRPr/>
            </a:pPr>
            <a:fld id="{811D92DF-D2E5-4638-838A-8B4D30225EB6}" type="slidenum">
              <a:rPr lang="en-GB" smtClean="0"/>
              <a:pPr>
                <a:defRPr/>
              </a:pPr>
              <a:t>‹#›</a:t>
            </a:fld>
            <a:endParaRPr lang="en-GB"/>
          </a:p>
        </p:txBody>
      </p:sp>
      <p:sp>
        <p:nvSpPr>
          <p:cNvPr id="14" name="Footer Placeholder 13"/>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12" name="Date Placeholder 11"/>
          <p:cNvSpPr>
            <a:spLocks noGrp="1"/>
          </p:cNvSpPr>
          <p:nvPr>
            <p:ph type="dt" sz="half" idx="10"/>
          </p:nvPr>
        </p:nvSpPr>
        <p:spPr/>
        <p:txBody>
          <a:bodyPr/>
          <a:lstStyle/>
          <a:p>
            <a:pPr>
              <a:defRPr/>
            </a:pPr>
            <a:endParaRPr lang="en-GB"/>
          </a:p>
        </p:txBody>
      </p:sp>
      <p:sp>
        <p:nvSpPr>
          <p:cNvPr id="14" name="Slide Number Placeholder 13"/>
          <p:cNvSpPr>
            <a:spLocks noGrp="1"/>
          </p:cNvSpPr>
          <p:nvPr>
            <p:ph type="sldNum" sz="quarter" idx="11"/>
          </p:nvPr>
        </p:nvSpPr>
        <p:spPr/>
        <p:txBody>
          <a:bodyPr/>
          <a:lstStyle/>
          <a:p>
            <a:pPr>
              <a:defRPr/>
            </a:pPr>
            <a:fld id="{8BA63908-289E-4DE3-BDBA-F69CD6A36179}" type="slidenum">
              <a:rPr lang="en-GB" smtClean="0"/>
              <a:pPr>
                <a:defRPr/>
              </a:pPr>
              <a:t>‹#›</a:t>
            </a:fld>
            <a:endParaRPr lang="en-GB"/>
          </a:p>
        </p:txBody>
      </p:sp>
      <p:sp>
        <p:nvSpPr>
          <p:cNvPr id="16" name="Footer Placeholder 15"/>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smtClean="0"/>
              <a:t>Click to edit Master title style</a:t>
            </a:r>
            <a:endParaRPr lang="en-US" dirty="0"/>
          </a:p>
        </p:txBody>
      </p:sp>
      <p:sp>
        <p:nvSpPr>
          <p:cNvPr id="9" name="Date Placeholder 8"/>
          <p:cNvSpPr>
            <a:spLocks noGrp="1"/>
          </p:cNvSpPr>
          <p:nvPr>
            <p:ph type="dt" sz="half" idx="10"/>
          </p:nvPr>
        </p:nvSpPr>
        <p:spPr/>
        <p:txBody>
          <a:bodyPr/>
          <a:lstStyle/>
          <a:p>
            <a:pPr>
              <a:defRPr/>
            </a:pPr>
            <a:endParaRPr lang="en-GB"/>
          </a:p>
        </p:txBody>
      </p:sp>
      <p:sp>
        <p:nvSpPr>
          <p:cNvPr id="10" name="Slide Number Placeholder 9"/>
          <p:cNvSpPr>
            <a:spLocks noGrp="1"/>
          </p:cNvSpPr>
          <p:nvPr>
            <p:ph type="sldNum" sz="quarter" idx="11"/>
          </p:nvPr>
        </p:nvSpPr>
        <p:spPr/>
        <p:txBody>
          <a:bodyPr/>
          <a:lstStyle/>
          <a:p>
            <a:pPr>
              <a:defRPr/>
            </a:pPr>
            <a:fld id="{EB310771-8263-4270-8773-3AEADF5AD2AD}" type="slidenum">
              <a:rPr lang="en-GB" smtClean="0"/>
              <a:pPr>
                <a:defRPr/>
              </a:pPr>
              <a:t>‹#›</a:t>
            </a:fld>
            <a:endParaRPr lang="en-GB"/>
          </a:p>
        </p:txBody>
      </p:sp>
      <p:sp>
        <p:nvSpPr>
          <p:cNvPr id="11" name="Footer Placeholder 10"/>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endParaRPr lang="en-GB"/>
          </a:p>
        </p:txBody>
      </p:sp>
      <p:sp>
        <p:nvSpPr>
          <p:cNvPr id="9" name="Slide Number Placeholder 8"/>
          <p:cNvSpPr>
            <a:spLocks noGrp="1"/>
          </p:cNvSpPr>
          <p:nvPr>
            <p:ph type="sldNum" sz="quarter" idx="11"/>
          </p:nvPr>
        </p:nvSpPr>
        <p:spPr/>
        <p:txBody>
          <a:bodyPr/>
          <a:lstStyle/>
          <a:p>
            <a:pPr>
              <a:defRPr/>
            </a:pPr>
            <a:fld id="{5E6B50A9-B469-42AD-B17C-82C9450A594C}" type="slidenum">
              <a:rPr lang="en-GB" smtClean="0"/>
              <a:pPr>
                <a:defRPr/>
              </a:pPr>
              <a:t>‹#›</a:t>
            </a:fld>
            <a:endParaRPr lang="en-GB"/>
          </a:p>
        </p:txBody>
      </p:sp>
      <p:sp>
        <p:nvSpPr>
          <p:cNvPr id="10" name="Footer Placeholder 9"/>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pPr>
              <a:defRPr/>
            </a:pPr>
            <a:endParaRPr lang="en-GB"/>
          </a:p>
        </p:txBody>
      </p:sp>
      <p:sp>
        <p:nvSpPr>
          <p:cNvPr id="16" name="Slide Number Placeholder 15"/>
          <p:cNvSpPr>
            <a:spLocks noGrp="1"/>
          </p:cNvSpPr>
          <p:nvPr>
            <p:ph type="sldNum" sz="quarter" idx="11"/>
          </p:nvPr>
        </p:nvSpPr>
        <p:spPr/>
        <p:txBody>
          <a:bodyPr/>
          <a:lstStyle/>
          <a:p>
            <a:pPr>
              <a:defRPr/>
            </a:pPr>
            <a:fld id="{05055EAD-B6DE-463D-BAB2-A7D9B3C5226D}" type="slidenum">
              <a:rPr lang="en-GB" smtClean="0"/>
              <a:pPr>
                <a:defRPr/>
              </a:pPr>
              <a:t>‹#›</a:t>
            </a:fld>
            <a:endParaRPr lang="en-GB"/>
          </a:p>
        </p:txBody>
      </p:sp>
      <p:sp>
        <p:nvSpPr>
          <p:cNvPr id="17" name="Footer Placeholder 16"/>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smtClean="0"/>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15"/>
          <p:cNvSpPr>
            <a:spLocks noGrp="1"/>
          </p:cNvSpPr>
          <p:nvPr>
            <p:ph type="dt" sz="half" idx="10"/>
          </p:nvPr>
        </p:nvSpPr>
        <p:spPr/>
        <p:txBody>
          <a:bodyPr/>
          <a:lstStyle/>
          <a:p>
            <a:pPr>
              <a:defRPr/>
            </a:pPr>
            <a:endParaRPr lang="en-GB"/>
          </a:p>
        </p:txBody>
      </p:sp>
      <p:sp>
        <p:nvSpPr>
          <p:cNvPr id="17" name="Slide Number Placeholder 16"/>
          <p:cNvSpPr>
            <a:spLocks noGrp="1"/>
          </p:cNvSpPr>
          <p:nvPr>
            <p:ph type="sldNum" sz="quarter" idx="11"/>
          </p:nvPr>
        </p:nvSpPr>
        <p:spPr/>
        <p:txBody>
          <a:bodyPr/>
          <a:lstStyle/>
          <a:p>
            <a:pPr>
              <a:defRPr/>
            </a:pPr>
            <a:fld id="{0BB5546D-F1B5-43A3-BDF6-E89A16639CC5}" type="slidenum">
              <a:rPr lang="en-GB" smtClean="0"/>
              <a:pPr>
                <a:defRPr/>
              </a:pPr>
              <a:t>‹#›</a:t>
            </a:fld>
            <a:endParaRPr lang="en-GB"/>
          </a:p>
        </p:txBody>
      </p:sp>
      <p:sp>
        <p:nvSpPr>
          <p:cNvPr id="18" name="Footer Placeholder 17"/>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3000"/>
            <a:lum/>
          </a:blip>
          <a:srcRect/>
          <a:stretch>
            <a:fillRect/>
          </a:stretch>
        </a:blipFill>
        <a:effectLst/>
      </p:bgPr>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4"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pPr>
              <a:defRPr/>
            </a:pPr>
            <a:fld id="{6940C348-7461-4362-A655-852A1D3DC4D1}" type="slidenum">
              <a:rPr lang="en-GB" smtClean="0"/>
              <a:pPr>
                <a:defRPr/>
              </a:pPr>
              <a:t>‹#›</a:t>
            </a:fld>
            <a:endParaRPr lang="en-GB"/>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pPr>
              <a:defRPr/>
            </a:pPr>
            <a:endParaRPr lang="en-GB"/>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1.bin"/><Relationship Id="rId4"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co.uk/imgres?q=question+marks&amp;um=1&amp;hl=en&amp;sa=N&amp;biw=1280&amp;bih=685&amp;tbm=isch&amp;tbnid=0YX9gzZRFAgPXM:&amp;imgrefurl=http://beabetterbusiness.com/blog/2011/12/15/sap-b1-its-all-new-to-me/question-marks/&amp;docid=dvjz7jo7_ZJDvM&amp;imgurl=http://beabetterbusiness.com/blog/wp-content/uploads/2011/12/question-marks.jpg&amp;w=795&amp;h=644&amp;ei=IO99T4TyNsSC8gPFxYnADg&amp;zoom=1&amp;iact=rc&amp;dur=2&amp;sig=117638893342511017181&amp;page=1&amp;tbnh=137&amp;tbnw=169&amp;start=0&amp;ndsp=21&amp;ved=1t:429,r:0,s:0,i:133&amp;tx=70&amp;ty=58"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1867276" y="1440930"/>
            <a:ext cx="5322290" cy="2308324"/>
          </a:xfrm>
          <a:prstGeom prst="rect">
            <a:avLst/>
          </a:prstGeom>
        </p:spPr>
        <p:txBody>
          <a:bodyPr wrap="none">
            <a:spAutoFit/>
          </a:bodyPr>
          <a:lstStyle/>
          <a:p>
            <a:r>
              <a:rPr lang="en-GB" sz="4800" b="1" kern="10" dirty="0" smtClean="0">
                <a:ln w="9525">
                  <a:solidFill>
                    <a:srgbClr val="000000"/>
                  </a:solidFill>
                  <a:round/>
                  <a:headEnd/>
                  <a:tailEnd/>
                </a:ln>
                <a:solidFill>
                  <a:srgbClr val="FFFF00"/>
                </a:solidFill>
                <a:latin typeface="Comic Sans MS"/>
              </a:rPr>
              <a:t>KS1 Phonics </a:t>
            </a:r>
          </a:p>
          <a:p>
            <a:r>
              <a:rPr lang="en-GB" sz="4800" b="1" kern="10" dirty="0" smtClean="0">
                <a:ln w="9525">
                  <a:solidFill>
                    <a:srgbClr val="000000"/>
                  </a:solidFill>
                  <a:round/>
                  <a:headEnd/>
                  <a:tailEnd/>
                </a:ln>
                <a:solidFill>
                  <a:srgbClr val="FFFF00"/>
                </a:solidFill>
                <a:latin typeface="Comic Sans MS"/>
              </a:rPr>
              <a:t>Screening Check </a:t>
            </a:r>
          </a:p>
          <a:p>
            <a:r>
              <a:rPr lang="en-GB" sz="4800" b="1" kern="10" dirty="0" smtClean="0">
                <a:ln w="9525">
                  <a:solidFill>
                    <a:srgbClr val="000000"/>
                  </a:solidFill>
                  <a:round/>
                  <a:headEnd/>
                  <a:tailEnd/>
                </a:ln>
                <a:solidFill>
                  <a:srgbClr val="FFFF00"/>
                </a:solidFill>
                <a:latin typeface="Comic Sans MS"/>
              </a:rPr>
              <a:t>19.3.25</a:t>
            </a:r>
            <a:endParaRPr lang="en-GB" sz="4800" b="1" kern="10" dirty="0">
              <a:ln w="9525">
                <a:solidFill>
                  <a:srgbClr val="000000"/>
                </a:solidFill>
                <a:round/>
                <a:headEnd/>
                <a:tailEnd/>
              </a:ln>
              <a:solidFill>
                <a:srgbClr val="FFFF00"/>
              </a:solidFill>
              <a:latin typeface="Comic Sans MS"/>
            </a:endParaRPr>
          </a:p>
        </p:txBody>
      </p:sp>
      <p:pic>
        <p:nvPicPr>
          <p:cNvPr id="2067"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3" y="4725144"/>
            <a:ext cx="9165263" cy="2168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252680"/>
            <a:ext cx="8289801" cy="1323439"/>
          </a:xfrm>
          <a:prstGeom prst="rect">
            <a:avLst/>
          </a:prstGeom>
        </p:spPr>
        <p:txBody>
          <a:bodyPr wrap="square">
            <a:spAutoFit/>
          </a:bodyPr>
          <a:lstStyle/>
          <a:p>
            <a:r>
              <a:rPr lang="en-US" sz="4000" b="1" kern="10" dirty="0" smtClean="0">
                <a:ln w="9525">
                  <a:solidFill>
                    <a:srgbClr val="000000"/>
                  </a:solidFill>
                  <a:round/>
                  <a:headEnd/>
                  <a:tailEnd/>
                </a:ln>
                <a:solidFill>
                  <a:srgbClr val="FFFF00"/>
                </a:solidFill>
                <a:latin typeface="Comic Sans MS"/>
              </a:rPr>
              <a:t>WHEN WILL THE </a:t>
            </a:r>
          </a:p>
          <a:p>
            <a:r>
              <a:rPr lang="en-US" sz="4000" b="1" kern="10" dirty="0" smtClean="0">
                <a:ln w="9525">
                  <a:solidFill>
                    <a:srgbClr val="000000"/>
                  </a:solidFill>
                  <a:round/>
                  <a:headEnd/>
                  <a:tailEnd/>
                </a:ln>
                <a:solidFill>
                  <a:srgbClr val="FFFF00"/>
                </a:solidFill>
                <a:latin typeface="Comic Sans MS"/>
              </a:rPr>
              <a:t>SCREENING TAKE PLACE?</a:t>
            </a:r>
          </a:p>
        </p:txBody>
      </p:sp>
      <p:sp>
        <p:nvSpPr>
          <p:cNvPr id="3" name="Rectangle 2"/>
          <p:cNvSpPr/>
          <p:nvPr/>
        </p:nvSpPr>
        <p:spPr>
          <a:xfrm>
            <a:off x="535112" y="1680495"/>
            <a:ext cx="8073776" cy="6124754"/>
          </a:xfrm>
          <a:prstGeom prst="rect">
            <a:avLst/>
          </a:prstGeom>
        </p:spPr>
        <p:txBody>
          <a:bodyPr wrap="square">
            <a:spAutoFit/>
          </a:bodyPr>
          <a:lstStyle/>
          <a:p>
            <a:r>
              <a:rPr lang="en-US" sz="2800" dirty="0" smtClean="0">
                <a:solidFill>
                  <a:schemeClr val="bg1"/>
                </a:solidFill>
                <a:latin typeface="Sassoon Infant Std" panose="020B0503020103030203" pitchFamily="34" charset="0"/>
              </a:rPr>
              <a:t>Every child in the country will be completing the phonics screening check the week beginning 9</a:t>
            </a:r>
            <a:r>
              <a:rPr lang="en-US" sz="2800" baseline="30000" dirty="0" smtClean="0">
                <a:solidFill>
                  <a:schemeClr val="bg1"/>
                </a:solidFill>
                <a:latin typeface="Sassoon Infant Std" panose="020B0503020103030203" pitchFamily="34" charset="0"/>
              </a:rPr>
              <a:t>th</a:t>
            </a:r>
            <a:r>
              <a:rPr lang="en-US" sz="2800" dirty="0" smtClean="0">
                <a:solidFill>
                  <a:schemeClr val="bg1"/>
                </a:solidFill>
                <a:latin typeface="Sassoon Infant Std" panose="020B0503020103030203" pitchFamily="34" charset="0"/>
              </a:rPr>
              <a:t> June. </a:t>
            </a:r>
          </a:p>
          <a:p>
            <a:endParaRPr lang="en-US" sz="2800" dirty="0">
              <a:solidFill>
                <a:schemeClr val="bg1"/>
              </a:solidFill>
              <a:latin typeface="Sassoon Infant Std" panose="020B0503020103030203" pitchFamily="34" charset="0"/>
            </a:endParaRPr>
          </a:p>
          <a:p>
            <a:r>
              <a:rPr lang="en-US" sz="2800" dirty="0">
                <a:solidFill>
                  <a:schemeClr val="bg1"/>
                </a:solidFill>
                <a:latin typeface="Sassoon Infant Std" panose="020B0503020103030203" pitchFamily="34" charset="0"/>
              </a:rPr>
              <a:t>I</a:t>
            </a:r>
            <a:r>
              <a:rPr lang="en-US" sz="2800" dirty="0" smtClean="0">
                <a:solidFill>
                  <a:schemeClr val="bg1"/>
                </a:solidFill>
                <a:latin typeface="Sassoon Infant Std" panose="020B0503020103030203" pitchFamily="34" charset="0"/>
              </a:rPr>
              <a:t>t is very important your child is in school during this week.</a:t>
            </a:r>
          </a:p>
          <a:p>
            <a:endParaRPr lang="en-US" sz="2800" dirty="0" smtClean="0">
              <a:solidFill>
                <a:schemeClr val="bg1"/>
              </a:solidFill>
              <a:latin typeface="Sassoon Infant Std" panose="020B0503020103030203" pitchFamily="34" charset="0"/>
            </a:endParaRPr>
          </a:p>
          <a:p>
            <a:endParaRPr lang="en-US" sz="2800" dirty="0">
              <a:solidFill>
                <a:schemeClr val="bg1"/>
              </a:solidFill>
              <a:latin typeface="Sassoon Infant Std" panose="020B0503020103030203" pitchFamily="34" charset="0"/>
            </a:endParaRPr>
          </a:p>
          <a:p>
            <a:endParaRPr lang="en-US" sz="2800" dirty="0">
              <a:latin typeface="Sassoon Infant Std" panose="020B0503020103030203" pitchFamily="34" charset="0"/>
            </a:endParaRPr>
          </a:p>
          <a:p>
            <a:r>
              <a:rPr lang="en-US" sz="2800" dirty="0" smtClean="0">
                <a:latin typeface="Sassoon Infant Std" panose="020B0503020103030203" pitchFamily="34" charset="0"/>
              </a:rPr>
              <a:t>We will report back your child’s score to you through your child’s end of term report. </a:t>
            </a: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p:txBody>
      </p:sp>
    </p:spTree>
    <p:extLst>
      <p:ext uri="{BB962C8B-B14F-4D97-AF65-F5344CB8AC3E}">
        <p14:creationId xmlns:p14="http://schemas.microsoft.com/office/powerpoint/2010/main" val="24453724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487202" y="376913"/>
            <a:ext cx="8289801" cy="584775"/>
          </a:xfrm>
          <a:prstGeom prst="rect">
            <a:avLst/>
          </a:prstGeom>
        </p:spPr>
        <p:txBody>
          <a:bodyPr wrap="square">
            <a:spAutoFit/>
          </a:bodyPr>
          <a:lstStyle/>
          <a:p>
            <a:r>
              <a:rPr lang="en-US" sz="3200" b="1" kern="10" dirty="0" smtClean="0">
                <a:ln w="9525">
                  <a:solidFill>
                    <a:srgbClr val="000000"/>
                  </a:solidFill>
                  <a:round/>
                  <a:headEnd/>
                  <a:tailEnd/>
                </a:ln>
                <a:solidFill>
                  <a:srgbClr val="FFFF00"/>
                </a:solidFill>
                <a:latin typeface="Comic Sans MS"/>
              </a:rPr>
              <a:t>HOW CAN I HELP</a:t>
            </a:r>
          </a:p>
        </p:txBody>
      </p:sp>
      <p:sp>
        <p:nvSpPr>
          <p:cNvPr id="3" name="Rectangle 2"/>
          <p:cNvSpPr/>
          <p:nvPr/>
        </p:nvSpPr>
        <p:spPr>
          <a:xfrm>
            <a:off x="235645" y="1124744"/>
            <a:ext cx="8640959" cy="5693866"/>
          </a:xfrm>
          <a:prstGeom prst="rect">
            <a:avLst/>
          </a:prstGeom>
        </p:spPr>
        <p:txBody>
          <a:bodyPr wrap="square">
            <a:spAutoFit/>
          </a:bodyPr>
          <a:lstStyle/>
          <a:p>
            <a:pPr algn="l" eaLnBrk="1" hangingPunct="1">
              <a:spcBef>
                <a:spcPct val="50000"/>
              </a:spcBef>
            </a:pPr>
            <a:r>
              <a:rPr lang="en-GB" altLang="en-US" sz="2800" u="sng" dirty="0" smtClean="0">
                <a:solidFill>
                  <a:schemeClr val="bg1"/>
                </a:solidFill>
                <a:latin typeface="Comic Sans MS" pitchFamily="66" charset="0"/>
              </a:rPr>
              <a:t>Digraph</a:t>
            </a:r>
            <a:r>
              <a:rPr lang="en-GB" altLang="en-US" sz="2800" dirty="0" smtClean="0">
                <a:solidFill>
                  <a:schemeClr val="bg1"/>
                </a:solidFill>
                <a:latin typeface="Comic Sans MS" pitchFamily="66" charset="0"/>
              </a:rPr>
              <a:t>- 2 letters making one sound  = c</a:t>
            </a:r>
            <a:r>
              <a:rPr lang="en-GB" altLang="en-US" sz="2800" dirty="0" smtClean="0">
                <a:solidFill>
                  <a:srgbClr val="FFFF00"/>
                </a:solidFill>
                <a:latin typeface="Comic Sans MS" pitchFamily="66" charset="0"/>
              </a:rPr>
              <a:t>ow</a:t>
            </a:r>
            <a:r>
              <a:rPr lang="en-GB" altLang="en-US" sz="2800" dirty="0" smtClean="0">
                <a:solidFill>
                  <a:srgbClr val="CC0000"/>
                </a:solidFill>
                <a:latin typeface="Comic Sans MS" pitchFamily="66" charset="0"/>
              </a:rPr>
              <a:t> </a:t>
            </a:r>
          </a:p>
          <a:p>
            <a:pPr algn="l" eaLnBrk="1" hangingPunct="1">
              <a:spcBef>
                <a:spcPct val="50000"/>
              </a:spcBef>
            </a:pPr>
            <a:r>
              <a:rPr lang="en-GB" altLang="en-US" sz="2800" u="sng" dirty="0" err="1" smtClean="0">
                <a:solidFill>
                  <a:schemeClr val="bg1"/>
                </a:solidFill>
                <a:latin typeface="Comic Sans MS" pitchFamily="66" charset="0"/>
              </a:rPr>
              <a:t>Trigraphs</a:t>
            </a:r>
            <a:r>
              <a:rPr lang="en-GB" altLang="en-US" sz="2800" dirty="0" smtClean="0">
                <a:solidFill>
                  <a:schemeClr val="bg1"/>
                </a:solidFill>
                <a:latin typeface="Comic Sans MS" pitchFamily="66" charset="0"/>
              </a:rPr>
              <a:t>- 3 letters making one sound = n</a:t>
            </a:r>
            <a:r>
              <a:rPr lang="en-GB" altLang="en-US" sz="2800" dirty="0" smtClean="0">
                <a:solidFill>
                  <a:srgbClr val="FFFF00"/>
                </a:solidFill>
                <a:latin typeface="Comic Sans MS" pitchFamily="66" charset="0"/>
              </a:rPr>
              <a:t>igh</a:t>
            </a:r>
            <a:r>
              <a:rPr lang="en-GB" altLang="en-US" sz="2800" dirty="0" smtClean="0">
                <a:solidFill>
                  <a:schemeClr val="bg1"/>
                </a:solidFill>
                <a:latin typeface="Comic Sans MS" pitchFamily="66" charset="0"/>
              </a:rPr>
              <a:t>t</a:t>
            </a:r>
          </a:p>
          <a:p>
            <a:pPr algn="l" eaLnBrk="1" hangingPunct="1">
              <a:spcBef>
                <a:spcPct val="50000"/>
              </a:spcBef>
            </a:pPr>
            <a:r>
              <a:rPr lang="en-GB" altLang="en-US" sz="2800" u="sng" dirty="0" smtClean="0">
                <a:solidFill>
                  <a:schemeClr val="bg1"/>
                </a:solidFill>
                <a:latin typeface="Comic Sans MS" pitchFamily="66" charset="0"/>
              </a:rPr>
              <a:t>Split digraphs-</a:t>
            </a:r>
            <a:r>
              <a:rPr lang="en-GB" altLang="en-US" sz="2800" dirty="0" smtClean="0">
                <a:solidFill>
                  <a:schemeClr val="bg1"/>
                </a:solidFill>
                <a:latin typeface="Comic Sans MS" pitchFamily="66" charset="0"/>
              </a:rPr>
              <a:t> 2 vowels with a consonant in between. Use to be known as the magic e!</a:t>
            </a:r>
          </a:p>
          <a:p>
            <a:pPr eaLnBrk="1" hangingPunct="1">
              <a:spcBef>
                <a:spcPct val="50000"/>
              </a:spcBef>
            </a:pPr>
            <a:r>
              <a:rPr lang="en-GB" altLang="en-US" sz="2800" dirty="0" smtClean="0">
                <a:solidFill>
                  <a:schemeClr val="bg1"/>
                </a:solidFill>
                <a:latin typeface="Comic Sans MS" pitchFamily="66" charset="0"/>
              </a:rPr>
              <a:t>sp</a:t>
            </a:r>
            <a:r>
              <a:rPr lang="en-GB" altLang="en-US" sz="2800" dirty="0" smtClean="0">
                <a:solidFill>
                  <a:srgbClr val="FFFF00"/>
                </a:solidFill>
                <a:latin typeface="Comic Sans MS" pitchFamily="66" charset="0"/>
              </a:rPr>
              <a:t>i</a:t>
            </a:r>
            <a:r>
              <a:rPr lang="en-GB" altLang="en-US" sz="2800" dirty="0" smtClean="0">
                <a:solidFill>
                  <a:schemeClr val="bg1"/>
                </a:solidFill>
                <a:latin typeface="Comic Sans MS" pitchFamily="66" charset="0"/>
              </a:rPr>
              <a:t>n</a:t>
            </a:r>
            <a:r>
              <a:rPr lang="en-GB" altLang="en-US" sz="2800" dirty="0" smtClean="0">
                <a:solidFill>
                  <a:srgbClr val="FFFF00"/>
                </a:solidFill>
                <a:latin typeface="Comic Sans MS" pitchFamily="66" charset="0"/>
              </a:rPr>
              <a:t>e</a:t>
            </a:r>
            <a:r>
              <a:rPr lang="en-GB" altLang="en-US" sz="2800" dirty="0" smtClean="0">
                <a:solidFill>
                  <a:schemeClr val="bg1"/>
                </a:solidFill>
                <a:latin typeface="Comic Sans MS" pitchFamily="66" charset="0"/>
              </a:rPr>
              <a:t>   - </a:t>
            </a:r>
            <a:r>
              <a:rPr lang="en-GB" altLang="en-US" sz="2800" dirty="0" err="1" smtClean="0">
                <a:solidFill>
                  <a:srgbClr val="FFFF00"/>
                </a:solidFill>
                <a:latin typeface="Comic Sans MS" pitchFamily="66" charset="0"/>
              </a:rPr>
              <a:t>i_e</a:t>
            </a:r>
            <a:r>
              <a:rPr lang="en-GB" altLang="en-US" sz="2800" dirty="0" smtClean="0">
                <a:solidFill>
                  <a:srgbClr val="FFFF00"/>
                </a:solidFill>
                <a:latin typeface="Comic Sans MS" pitchFamily="66" charset="0"/>
              </a:rPr>
              <a:t> </a:t>
            </a:r>
            <a:r>
              <a:rPr lang="en-GB" altLang="en-US" sz="2800" dirty="0" smtClean="0">
                <a:solidFill>
                  <a:schemeClr val="bg1"/>
                </a:solidFill>
                <a:latin typeface="Comic Sans MS" pitchFamily="66" charset="0"/>
              </a:rPr>
              <a:t> </a:t>
            </a:r>
          </a:p>
          <a:p>
            <a:pPr eaLnBrk="1" hangingPunct="1">
              <a:spcBef>
                <a:spcPct val="50000"/>
              </a:spcBef>
            </a:pPr>
            <a:endParaRPr lang="en-US" altLang="en-US" sz="2800" dirty="0">
              <a:solidFill>
                <a:srgbClr val="CC0000"/>
              </a:solidFill>
              <a:latin typeface="Comic Sans MS" pitchFamily="66" charset="0"/>
            </a:endParaRPr>
          </a:p>
          <a:p>
            <a:pPr>
              <a:spcBef>
                <a:spcPct val="50000"/>
              </a:spcBef>
            </a:pPr>
            <a:r>
              <a:rPr lang="en-GB" altLang="en-US" sz="2800" dirty="0" smtClean="0">
                <a:latin typeface="Comic Sans MS" pitchFamily="66" charset="0"/>
              </a:rPr>
              <a:t>Encourage your child to ‘sound out’ when reading or writing. Focus particularly on spotting more unusual sound patterns.</a:t>
            </a:r>
          </a:p>
          <a:p>
            <a:pPr eaLnBrk="1" hangingPunct="1">
              <a:spcBef>
                <a:spcPct val="50000"/>
              </a:spcBef>
            </a:pPr>
            <a:endParaRPr lang="en-GB" altLang="en-US" sz="2800" dirty="0">
              <a:solidFill>
                <a:srgbClr val="CC0000"/>
              </a:solidFill>
              <a:latin typeface="Comic Sans MS" pitchFamily="66" charset="0"/>
            </a:endParaRPr>
          </a:p>
        </p:txBody>
      </p:sp>
    </p:spTree>
    <p:extLst>
      <p:ext uri="{BB962C8B-B14F-4D97-AF65-F5344CB8AC3E}">
        <p14:creationId xmlns:p14="http://schemas.microsoft.com/office/powerpoint/2010/main" val="26881004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4"/>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4"/>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487202" y="376913"/>
            <a:ext cx="8289801" cy="584775"/>
          </a:xfrm>
          <a:prstGeom prst="rect">
            <a:avLst/>
          </a:prstGeom>
        </p:spPr>
        <p:txBody>
          <a:bodyPr wrap="square">
            <a:spAutoFit/>
          </a:bodyPr>
          <a:lstStyle/>
          <a:p>
            <a:r>
              <a:rPr lang="en-US" sz="3200" b="1" kern="10" dirty="0" smtClean="0">
                <a:ln w="9525">
                  <a:solidFill>
                    <a:srgbClr val="000000"/>
                  </a:solidFill>
                  <a:round/>
                  <a:headEnd/>
                  <a:tailEnd/>
                </a:ln>
                <a:solidFill>
                  <a:srgbClr val="FFFF00"/>
                </a:solidFill>
                <a:latin typeface="Comic Sans MS"/>
              </a:rPr>
              <a:t>HOW CAN I HELP</a:t>
            </a:r>
          </a:p>
        </p:txBody>
      </p:sp>
      <p:sp>
        <p:nvSpPr>
          <p:cNvPr id="6" name="Rectangle 5"/>
          <p:cNvSpPr/>
          <p:nvPr/>
        </p:nvSpPr>
        <p:spPr>
          <a:xfrm>
            <a:off x="0" y="1114593"/>
            <a:ext cx="9396536" cy="2123658"/>
          </a:xfrm>
          <a:prstGeom prst="rect">
            <a:avLst/>
          </a:prstGeom>
        </p:spPr>
        <p:txBody>
          <a:bodyPr wrap="square">
            <a:spAutoFit/>
          </a:bodyPr>
          <a:lstStyle/>
          <a:p>
            <a:pPr eaLnBrk="1" hangingPunct="1">
              <a:spcBef>
                <a:spcPct val="50000"/>
              </a:spcBef>
            </a:pPr>
            <a:r>
              <a:rPr lang="en-US" altLang="en-US" dirty="0" smtClean="0">
                <a:solidFill>
                  <a:schemeClr val="bg1"/>
                </a:solidFill>
                <a:latin typeface="Comic Sans MS" pitchFamily="66" charset="0"/>
              </a:rPr>
              <a:t>You can also try using:</a:t>
            </a:r>
          </a:p>
          <a:p>
            <a:pPr eaLnBrk="1" hangingPunct="1">
              <a:spcBef>
                <a:spcPct val="50000"/>
              </a:spcBef>
            </a:pPr>
            <a:r>
              <a:rPr lang="en-US" altLang="en-US" dirty="0" smtClean="0">
                <a:solidFill>
                  <a:schemeClr val="bg1"/>
                </a:solidFill>
                <a:latin typeface="Comic Sans MS" pitchFamily="66" charset="0"/>
              </a:rPr>
              <a:t>Phonics screening past paper – available to download for free</a:t>
            </a:r>
          </a:p>
          <a:p>
            <a:pPr eaLnBrk="1" hangingPunct="1">
              <a:spcBef>
                <a:spcPct val="50000"/>
              </a:spcBef>
            </a:pPr>
            <a:r>
              <a:rPr lang="en-US" altLang="en-US" dirty="0">
                <a:solidFill>
                  <a:schemeClr val="bg1"/>
                </a:solidFill>
                <a:latin typeface="Comic Sans MS" pitchFamily="66" charset="0"/>
              </a:rPr>
              <a:t>a</a:t>
            </a:r>
            <a:r>
              <a:rPr lang="en-US" altLang="en-US" dirty="0" smtClean="0">
                <a:solidFill>
                  <a:schemeClr val="bg1"/>
                </a:solidFill>
                <a:latin typeface="Comic Sans MS" pitchFamily="66" charset="0"/>
              </a:rPr>
              <a:t>nd </a:t>
            </a:r>
          </a:p>
          <a:p>
            <a:pPr eaLnBrk="1" hangingPunct="1">
              <a:spcBef>
                <a:spcPct val="50000"/>
              </a:spcBef>
            </a:pPr>
            <a:r>
              <a:rPr lang="en-US" altLang="en-US" u="sng" dirty="0" smtClean="0">
                <a:solidFill>
                  <a:schemeClr val="bg1"/>
                </a:solidFill>
                <a:latin typeface="Comic Sans MS" pitchFamily="66" charset="0"/>
              </a:rPr>
              <a:t>Phonics Play </a:t>
            </a:r>
            <a:r>
              <a:rPr lang="en-US" altLang="en-US" dirty="0" smtClean="0">
                <a:solidFill>
                  <a:schemeClr val="bg1"/>
                </a:solidFill>
                <a:latin typeface="Comic Sans MS" pitchFamily="66" charset="0"/>
              </a:rPr>
              <a:t>-  ‘BURIED TREASURE’ - Free internet activity</a:t>
            </a:r>
          </a:p>
        </p:txBody>
      </p:sp>
      <p:graphicFrame>
        <p:nvGraphicFramePr>
          <p:cNvPr id="7" name="Object 6"/>
          <p:cNvGraphicFramePr>
            <a:graphicFrameLocks noChangeAspect="1"/>
          </p:cNvGraphicFramePr>
          <p:nvPr>
            <p:extLst>
              <p:ext uri="{D42A27DB-BD31-4B8C-83A1-F6EECF244321}">
                <p14:modId xmlns:p14="http://schemas.microsoft.com/office/powerpoint/2010/main" val="212084049"/>
              </p:ext>
            </p:extLst>
          </p:nvPr>
        </p:nvGraphicFramePr>
        <p:xfrm>
          <a:off x="3180556" y="3922838"/>
          <a:ext cx="2751138" cy="1998662"/>
        </p:xfrm>
        <a:graphic>
          <a:graphicData uri="http://schemas.openxmlformats.org/presentationml/2006/ole">
            <mc:AlternateContent xmlns:mc="http://schemas.openxmlformats.org/markup-compatibility/2006">
              <mc:Choice xmlns:v="urn:schemas-microsoft-com:vml" Requires="v">
                <p:oleObj spid="_x0000_s38941" name="Bitmap Image" r:id="rId5" imgW="7029360" imgH="5105520" progId="Paint.Picture">
                  <p:embed/>
                </p:oleObj>
              </mc:Choice>
              <mc:Fallback>
                <p:oleObj name="Bitmap Image" r:id="rId5" imgW="7029360" imgH="5105520" progId="Paint.Picture">
                  <p:embed/>
                  <p:pic>
                    <p:nvPicPr>
                      <p:cNvPr id="0" name="Object 5"/>
                      <p:cNvPicPr>
                        <a:picLocks noChangeAspect="1" noChangeArrowheads="1"/>
                      </p:cNvPicPr>
                      <p:nvPr/>
                    </p:nvPicPr>
                    <p:blipFill>
                      <a:blip r:embed="rId6"/>
                      <a:srcRect/>
                      <a:stretch>
                        <a:fillRect/>
                      </a:stretch>
                    </p:blipFill>
                    <p:spPr bwMode="auto">
                      <a:xfrm>
                        <a:off x="3180556" y="3922838"/>
                        <a:ext cx="2751138" cy="199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36220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252680"/>
            <a:ext cx="8289801" cy="707886"/>
          </a:xfrm>
          <a:prstGeom prst="rect">
            <a:avLst/>
          </a:prstGeom>
        </p:spPr>
        <p:txBody>
          <a:bodyPr wrap="square">
            <a:spAutoFit/>
          </a:bodyPr>
          <a:lstStyle/>
          <a:p>
            <a:r>
              <a:rPr lang="en-US" sz="4000" b="1" kern="10" dirty="0" smtClean="0">
                <a:ln w="9525">
                  <a:solidFill>
                    <a:srgbClr val="000000"/>
                  </a:solidFill>
                  <a:round/>
                  <a:headEnd/>
                  <a:tailEnd/>
                </a:ln>
                <a:solidFill>
                  <a:srgbClr val="FFFF00"/>
                </a:solidFill>
                <a:latin typeface="Comic Sans MS"/>
              </a:rPr>
              <a:t>PLEASE REMEMBER</a:t>
            </a:r>
            <a:endParaRPr lang="en-US" sz="4000" b="1" i="1" kern="10" dirty="0" smtClean="0">
              <a:ln w="9525">
                <a:solidFill>
                  <a:srgbClr val="000000"/>
                </a:solidFill>
                <a:round/>
                <a:headEnd/>
                <a:tailEnd/>
              </a:ln>
              <a:solidFill>
                <a:srgbClr val="FFFF00"/>
              </a:solidFill>
              <a:latin typeface="Comic Sans MS"/>
            </a:endParaRPr>
          </a:p>
        </p:txBody>
      </p:sp>
      <p:sp>
        <p:nvSpPr>
          <p:cNvPr id="3" name="Rectangle 2"/>
          <p:cNvSpPr/>
          <p:nvPr/>
        </p:nvSpPr>
        <p:spPr>
          <a:xfrm>
            <a:off x="519174" y="1058882"/>
            <a:ext cx="8073776" cy="5509200"/>
          </a:xfrm>
          <a:prstGeom prst="rect">
            <a:avLst/>
          </a:prstGeom>
        </p:spPr>
        <p:txBody>
          <a:bodyPr wrap="square">
            <a:spAutoFit/>
          </a:bodyPr>
          <a:lstStyle/>
          <a:p>
            <a:r>
              <a:rPr lang="en-US" sz="2800" dirty="0" smtClean="0">
                <a:solidFill>
                  <a:schemeClr val="bg1"/>
                </a:solidFill>
                <a:latin typeface="Sassoon Infant Std" panose="020B0503020103030203" pitchFamily="34" charset="0"/>
              </a:rPr>
              <a:t>Phonics is not the only thing needed to become a fluent reader. Please continue to read with your child each night and encourage them to:</a:t>
            </a:r>
          </a:p>
          <a:p>
            <a:r>
              <a:rPr lang="en-US" sz="2800" dirty="0" smtClean="0">
                <a:solidFill>
                  <a:schemeClr val="bg1"/>
                </a:solidFill>
                <a:latin typeface="Sassoon Infant Std" panose="020B0503020103030203" pitchFamily="34" charset="0"/>
              </a:rPr>
              <a:t>Sound out.</a:t>
            </a:r>
          </a:p>
          <a:p>
            <a:r>
              <a:rPr lang="en-US" sz="2800" dirty="0" smtClean="0">
                <a:solidFill>
                  <a:schemeClr val="bg1"/>
                </a:solidFill>
                <a:latin typeface="Sassoon Infant Std" panose="020B0503020103030203" pitchFamily="34" charset="0"/>
              </a:rPr>
              <a:t>Re-read to check it makes sense.</a:t>
            </a:r>
          </a:p>
          <a:p>
            <a:r>
              <a:rPr lang="en-US" sz="2800" dirty="0" smtClean="0">
                <a:solidFill>
                  <a:schemeClr val="bg1"/>
                </a:solidFill>
                <a:latin typeface="Sassoon Infant Std" panose="020B0503020103030203" pitchFamily="34" charset="0"/>
              </a:rPr>
              <a:t>Use pictures for clues.</a:t>
            </a:r>
          </a:p>
          <a:p>
            <a:r>
              <a:rPr lang="en-US" sz="2800" dirty="0" smtClean="0">
                <a:solidFill>
                  <a:schemeClr val="bg1"/>
                </a:solidFill>
                <a:latin typeface="Sassoon Infant Std" panose="020B0503020103030203" pitchFamily="34" charset="0"/>
              </a:rPr>
              <a:t>Ask questions about the book.</a:t>
            </a:r>
          </a:p>
          <a:p>
            <a:endParaRPr lang="en-US" sz="2800" dirty="0" smtClean="0">
              <a:solidFill>
                <a:schemeClr val="bg1"/>
              </a:solidFill>
              <a:latin typeface="Sassoon Infant Std" panose="020B0503020103030203" pitchFamily="34" charset="0"/>
            </a:endParaRPr>
          </a:p>
          <a:p>
            <a:endParaRPr lang="en-US" sz="2800" dirty="0">
              <a:solidFill>
                <a:schemeClr val="bg1"/>
              </a:solidFill>
              <a:latin typeface="Sassoon Infant Std" panose="020B0503020103030203" pitchFamily="34" charset="0"/>
            </a:endParaRPr>
          </a:p>
          <a:p>
            <a:endParaRPr lang="en-US" sz="2800" b="1" dirty="0" smtClean="0">
              <a:solidFill>
                <a:schemeClr val="bg1"/>
              </a:solidFill>
              <a:latin typeface="Sassoon Infant Std" panose="020B0503020103030203" pitchFamily="34" charset="0"/>
            </a:endParaRPr>
          </a:p>
          <a:p>
            <a:r>
              <a:rPr lang="en-US" sz="3600" b="1" dirty="0" smtClean="0">
                <a:latin typeface="Sassoon Infant Std" panose="020B0503020103030203" pitchFamily="34" charset="0"/>
              </a:rPr>
              <a:t>And most importantly </a:t>
            </a:r>
            <a:r>
              <a:rPr lang="en-US" sz="3600" b="1" u="sng" dirty="0" smtClean="0">
                <a:latin typeface="Sassoon Infant Std" panose="020B0503020103030203" pitchFamily="34" charset="0"/>
              </a:rPr>
              <a:t>ENJOY READING</a:t>
            </a:r>
            <a:r>
              <a:rPr lang="en-US" sz="2800" b="1" u="sng" dirty="0" smtClean="0">
                <a:latin typeface="Sassoon Infant Std" panose="020B0503020103030203" pitchFamily="34" charset="0"/>
              </a:rPr>
              <a:t>!</a:t>
            </a:r>
          </a:p>
        </p:txBody>
      </p:sp>
    </p:spTree>
    <p:extLst>
      <p:ext uri="{BB962C8B-B14F-4D97-AF65-F5344CB8AC3E}">
        <p14:creationId xmlns:p14="http://schemas.microsoft.com/office/powerpoint/2010/main" val="3033717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WordArt 2"/>
          <p:cNvSpPr>
            <a:spLocks noChangeArrowheads="1" noChangeShapeType="1" noTextEdit="1"/>
          </p:cNvSpPr>
          <p:nvPr/>
        </p:nvSpPr>
        <p:spPr bwMode="auto">
          <a:xfrm>
            <a:off x="609600" y="404664"/>
            <a:ext cx="7848600" cy="1752600"/>
          </a:xfrm>
          <a:prstGeom prst="rect">
            <a:avLst/>
          </a:prstGeom>
        </p:spPr>
        <p:txBody>
          <a:bodyPr wrap="none" fromWordArt="1">
            <a:prstTxWarp prst="textPlain">
              <a:avLst>
                <a:gd name="adj" fmla="val 50000"/>
              </a:avLst>
            </a:prstTxWarp>
          </a:bodyPr>
          <a:lstStyle/>
          <a:p>
            <a:r>
              <a:rPr lang="en-GB" sz="2000" b="1" kern="10" dirty="0" smtClean="0">
                <a:ln w="9525">
                  <a:solidFill>
                    <a:srgbClr val="000000"/>
                  </a:solidFill>
                  <a:round/>
                  <a:headEnd/>
                  <a:tailEnd/>
                </a:ln>
                <a:solidFill>
                  <a:srgbClr val="FFFF00"/>
                </a:solidFill>
                <a:latin typeface="Comic Sans MS"/>
              </a:rPr>
              <a:t>QUESTIONS?</a:t>
            </a:r>
            <a:endParaRPr lang="en-GB" sz="2000" b="1" kern="10" dirty="0">
              <a:ln w="9525">
                <a:solidFill>
                  <a:srgbClr val="000000"/>
                </a:solidFill>
                <a:round/>
                <a:headEnd/>
                <a:tailEnd/>
              </a:ln>
              <a:solidFill>
                <a:srgbClr val="FFFF00"/>
              </a:solidFill>
              <a:latin typeface="Comic Sans MS"/>
            </a:endParaRPr>
          </a:p>
        </p:txBody>
      </p:sp>
      <p:sp>
        <p:nvSpPr>
          <p:cNvPr id="14339" name="Rectangle 3"/>
          <p:cNvSpPr>
            <a:spLocks noChangeArrowheads="1"/>
          </p:cNvSpPr>
          <p:nvPr/>
        </p:nvSpPr>
        <p:spPr bwMode="auto">
          <a:xfrm>
            <a:off x="4479925" y="3048000"/>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sz="4400">
              <a:solidFill>
                <a:schemeClr val="tx2"/>
              </a:solidFill>
            </a:endParaRPr>
          </a:p>
        </p:txBody>
      </p:sp>
      <p:sp>
        <p:nvSpPr>
          <p:cNvPr id="14340" name="Rectangle 6"/>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14341" name="Rectangle 7"/>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14342" name="AutoShape 9" descr="data:image/jpeg;base64,/9j/4AAQSkZJRgABAQAAAQABAAD/2wBDAAkGBwgHBgkIBwgKCgkLDRYPDQwMDRsUFRAWIB0iIiAdHx8kKDQsJCYxJx8fLT0tMTU3Ojo6Iys/RD84QzQ5Ojf/2wBDAQoKCg0MDRoPDxo3JR8lNzc3Nzc3Nzc3Nzc3Nzc3Nzc3Nzc3Nzc3Nzc3Nzc3Nzc3Nzc3Nzc3Nzc3Nzc3Nzc3Nzf/wAARCACRALMDASIAAhEBAxEB/8QAHAABAAICAwEAAAAAAAAAAAAAAAcIBQYBAwQC/8QAQhAAAQMDAQYEAggFAQYHAAAAAQIDBAAFEQYHEiExQVETYXGBIpEIFBUjMkKhsRZScoLBNjM0N6Ky0UNic5KT4fH/xAAUAQEAAAAAAAAAAAAAAAAAAAAA/8QAFBEBAAAAAAAAAAAAAAAAAAAAAP/aAAwDAQACEQMRAD8Am6lKUClKGgV0zJceFHXIlvtMsoGVOOqCUp9Sa0baFtOt2kguHFCZt2x/sEr+FnzcPTgeXM+XOq86l1XetTyvHvM1b+6SUND4W2/JKRw68+fnQTvqPbVpy1rWzbEP3N4ZG80AlrPbePE+wIqObxts1TOK0wfqluaP4Q01vrH9ys8fYVGhOa4oM/O1rqa4LKpd+uKsjBSiQpCfknArCOvOvLK3nFuKPNS1Ek110oPTEnSoTm/EkvsLHEKZcKD+hra7HtR1dZykIuq5Taf/AA5g8UH3PxfrWl0oLIaL2yWi9uNRL039mTF4AWo5ZWf6vy+/zqTwoEAg5BGQRVIgrkMA1LWx3aRItcuNp69Oqdt7qg3GdWeMdR5Jz1QeA8vSgsJSlKBSlKBSlKBSlKBSlKBSlKAaibaztQFk8Sx6eeQu4kFL8gEERvId1/tWU2xa6VpS0phW5Y+1ZoUEHPFhGOK/XoPn041ndcU6tS1qUpa1FSlKOSSepNBy86t11brjiluLJUtaiSVE8ySeZrrpWd0npS6aruYg2pne3QFPPK4IZT3Uf2HWgwVd0aLIlKKYsd15Q5htBUR8qsrpPY/pyytIcuTQu0z8zkhP3Y8g3yx6551v8eJGithuNHZaQkYCW0BIA9BQUvk26dERvyochlGcbzjSkj9RXmwexq7jrTbqd11CVp6hScioG25aEt9lYj32yRkxmXHgzIjsowhJIJSsAcE8iCOWSKCG6VyeZzXFArkDJxXFcjGeNBbnZrfTqHRdtnuK3n/D8J4nnvo+En3xn3rZqiD6N8kq09dYhPBEwOAf1IAP/SKl+gUpSgUpSgUpSgUpSgV8uuJabU4shKEpKlEnAAHM19Vq+0+f9m6CvT4XuFUZTSVea/hH70FZdb6hc1NqefdFlRbdcwyFE/C2OCR5cBnHcmsDSlBl9LWGXqa9xrVAT968r4lkZS2gc1HyA/wOtWw0npu3aWszVstjW6hPFxw/ieX1Uo9z+g4DlUIbFrrZtLWq9ahvchKCVtxWG0p3nFHBUoJHn8PlwrNTPpAID5ELTylsg8FPSt1R9gk4+ZoJupUfaE2rWjVktFvcZcgXFY+BlxW+lzHEhKuHHyIFSCKBUd7epLTGzyQ24cLfkstt+agre/ZJqRKgb6ReoG35tvsDCwr6uDIfAP4VKGEg+eMn3FBDFKUoFciuK9NvhSrhOZhQWVPSX1hDTaOalGgnb6N8VSLFd5ZB3FyktD1SgE/9QqYawmi7A1pjTUK0tHeUyjLq/wCdw8VH5k1m8igUryXC6W+2NF24zY8VsDJU84EDHvWvu7StGNPBpeoIhUeqN5Sf/cBj9aDa6VjLZqOy3bP2ZdYUog4IaeSog+lZOgUpSgUpSgVoe3D/AIbXT+tnP/yorfKweubWu86Ru1vaAU69GWGgeqwMp/UCgp3Sua4oPoKIFfNK5waD0W6W/BnR5UMkSGXUuNEDPxA5H61dYcqqvsi0y7qLWMRSmyYcFYkSFngBjilPqVY4ds1anmKDGajvUTT9kl3WcoBmOgqx/MrkEjzJwKp/erpKvV1lXKcsKkSXCtZAwAew8gOHtUm7fdW/ad4b0/EVmNb1Bbyh+Z4g8P7QcepPaoloFKVk9P2O46guLdvtMVciQs9B8KB1KjyA8zQeFllbziG2UKW4tQShCBkqUeQAHM1Y3ZFs3/hlkXe8JSq7vJ+BvgRFSRxGf5j1Pt3zkNm+zWDpBpMyVuS7wpPxvj8DXdLfl5nifLlW/efWg6J0yNb4b0ua8hmOykrccWcBIHeoA1xtmulyddi6ZJgwRwEgp++c8+yR+vnWR+kJqd1cyNpmOshlCBIlYP41HO6n2xn3HaoVJoO2TJflvKelvOPuq4qcdWVKJ8ya6t45zmuK5xQchRCt4cCDkEdK3fSe1LU2nS22ZP2hDSRmPLUVcOoSrORw9QO1aNXIOOVBb3Rms7TrCAZFscKXW8B+O5wcaJ7jqOxHD5GtiqmWnb5cdPXZi5Wl8tSWjw/lWnqlQ6g9qtbofVUPV9iauMTCHOCZDG9ksuY4j07HqKDYKUpQKelKUEF7T9kk524SbxpdtL7b6i4/C3sKQs8yjPAg8Tjn2znAiCZabjAKhOgSo6k/iDzCkEeuRV08V8uNocGHEpUOyhmgpVFt82YQIkSQ+ScDwmlKyfYVv+j9j+ory8y9dGzaoJOVl4ffFOPyo6Hp8WMc+PI2Wbabaz4baUZ57oxX1QYnTOnLXpi2It9ojhlkHeWScqcV1Uo9T/8AnKvLrvUTeltMTbqrHitp3GEn87iuCR8+J8ga2CoG+kZfFO3C32Fs/Aw39ad/rVlKR7AE/wBwoIcedW+4tx5aluLUVLWs5KieZJ6muulbLoPSMvWV7RAiktso+OTIxkNIz+56D/tQfehdE3TWVx8CCA1FbI+sS1g7jY7DurHIftzqzmktLWzSdsRCtbO7wHivK4uOq7qP+OQr2WGywLBa2Lda2AzGZGABzJ6knqT3rIUClKdqCpW1Vbq9od8L4wsSN0f0hICf0ArVKmnb1oqSJ/8AFFva8SOtCUTUoTlTahwDh7gjAPbHnwhc86AORqfdDbOdIaq0PbbiqC+zLdbKHnW5K8lxJKVHBJAyRnl1qAhjrVtdl1mfsOhbXBlpKZG4p11JHFJWoqx6gED2oIR2h7Kbhpdhdwt7pnWxPFat371kd1Acx5j5VHBGMcau480280406gLQtJSpKuIUCMEGqd6xtbdl1TdbawctRpK0N8+Cc8Bx8sUGGrctlurF6V1Uw84spgSSGZaem6eSv7Sc+ma02uRQXfGCARxFK0HZ5rGHK0VaVz5LaZKWPCc318SUEpz77ufelBv1KVwpQSCVEADiSTyoOaVompNrOlbG44wJS58ps4U1ETvAHtv/AIfXjWkv7f1eIr6tpweGDwLkziR6BHD5mgnGlRPp7bnZZ7oZvMB62FRwHQvxm/cgAj5GpTjSWZbDciK6h5h1IW24hWUrSRkEEcxQdvrVUtr8pcraJeCtZUG1pbT5AIHD55q1tVX2zQXIe0S6lxOEvlDyMdUlI/yDQaZFYdlSWo8dBcedWENoHNSicAfM1bXZ9pKPo/T7UFsByUv45T2OK1n/AAOQqsOhpLMPWVkkSUpLTc1oqKjgJG8Bve3P2q4lApSlApSlB8rQlaShaQpJGCCMg1HWoNjGl7q+p+Gl+2OKOVCKRuH+05A9sVI9dMuXHhR3JEx9phhtO8txxYSlI7knlQaFpbZBp7T89E5xT1xkNkKa+s7u42ociEgcT655VIQ4DiaivUu2+xQApuyRnbo9nAWctNfMjJ9h71GOo9req70FNNyxbmDwLcPKFEf1/i+RHOgnvW2urPpGA6uVIbdm7hLENK/jcV0zj8I8z+tVUvNxeu91l3GScvSnVOr8iTnFeZ5519xTr7i3HFnKlrUSVepNddArkDPKuK+2W1uuJaaQpbi1BKEIGSok8AB3oPXHcuCGUpYLvh9N3OKVZrRWgbfbdLW6Jc4jTk1LW8+VIBIWolRGfLOPalBs+oL5A09bHrldXgzHbHqVHoAOpNVr19tMu+rHFx23FQrVvEIjNKILg5feEH4vTl6867NsmqntQ6qkxEOkW+3OKYZbHIrHBaz55yPQVosaO9KfbYjtqcddWG20JGSpROAB55oOs8//AKpk1PeiNiUNmO1L1YtUiSfi+ptLw2jsFKHFR9CB61v69A6SUwWf4etwScjgwAfnzzQVFyamL6P+rH491OmJTqlxpKVORAST4biQVKSOwIBPbI7mow1TCj23Ut1gQllcaNLdaaJOfhSogcevLnW7bBbS/O121PRwYtzK3HFdytCkJH/MT7UFlqizblop2+WxF7trRcnwUFLraRxdZ5nHUlJycdiryqU6elBSADPpVjdlG0yJeYDFovklDN2ZTuIWv4UyUjkQeW9jmOvMeX1rXY1a77LcnWaR9mSnOLje5vMrPU7vNJPXHDy76TG2D6jU8lMu52ptk/iU2pxah6AoGfnQWGpWo6F0FD0glS0T5syStO6pbzp3AOyUDgOXM5PnW3UClKUHXJeRGYdfdOENIK1egGaqdrnXF11hPcclOqagpUfAiIUQhCc8CR1V3PyxVrLnG+u22VEKt3xmVN5PTIIqmdyt0q1z5EGc0pmTHWUONq5gj/HUHqKDy5PnWUY05fJLKHmLLcnWljKVtxHFJI7ggcalb6PFns8wXGfJbafuUdxKW0uYV4SCMhQHQk5GfKp1HnQU1c0zf2xlyx3NA/8ANDcH+K6mrHdnlbjVrnOLzxSiMsn9qufSgqnZdl2r7spG5aVxmljPiy1BoJ9Qfi/Spp2f7KrZpN9NwlOmfc0j4XFJAQz33E9/Mn0x1kOlAA4cKUpQUwv1tm2i6yoN0QpExpwhzP5jn8QPUHnmtn2OXG02rWzEq9vNMMpZWGnXfwocOMEnpw3hnzqx2odKWLUqEovdtZlFPBKzlK0jyWkhQ9M1rSdjmigve+znyP5DLcx++f1oN3hzYs1nxYclmQ3y32VhQz6g1p21PXbOj7R4TGHLrLSpMZsckd1q8h0HU+9bVZrNbrFARBtERuLGRyQjPzJPEnzPGqx7YpMiVtFu/wBYKvulpabSfyoCBjHkc596DUHFOSH1LUVOOuKyTzKlH/JJq0uyfSn8LaUYbkN7s+Vh+VnmlRHBH9o4eue9RDsL0q3fdRruc1JVFtZQ4EEcFunO78sZ9hVk6BSlKBXXIfajMrefcQ20hJUtazgJA6k12Gq0bXdoEjUl0etMB/cs0VzdAQf94WOaldwDyHLr6BuWstuEeKt2JpWMmS4hW6ZkgfdeqEg5V6nHuOccStqutZLqnPtpxrP5WmkJA/StMPWuKDbU7S9ZpVvC/wArPmEn/FTFsc2iTdVOSbXevCVOYb8Zt5tO74iOAO8OWQSOI71XEAgg1Of0ddPuITcNQvoKUuD6rHUQRvAEFZHcZCRnuDQTZWv6p0ZYtUtpF5hBxxH4H0KKHE/3DmPI5FaBtm2iXTT9xZsljV9WeWyl52VuhSgCSAlIIwOXE+fComG0LVyXi6L/ADd/+sY+WMUFgNH7MbTpG+LutsmzlKWypktOqSU7pIPHAzzAreKr9pDbdcYjiI+qGhOj5A+tMoCHU8+YGEq+QPDrU7Wu5QrtAZn26S3IivDKHG1ZB7+44gjpig9dKUoFKUoFKUoFKUoFR7tE2WQNXyTcY0r6hcykJW5ubyHgOA3hw4gcMjp3wMSFSgiTQWktQbOpcuRcrvakWBQCpRWog5AICk5HwnJHXjy7V75227SkWWWWW7hLQOb7LKQj/mUD+lan9Iy6TvtO22sKcRB8EvEA4S6vOOPfGP1qLLBYrlqG5N2+0xlPPuKxwHwoHdR6AUFwbVcI12t0e4QXPEjSGw42vBGQfI8q9VYvS9pTYtPwLUhfiCKylsrxjeIHE/OspQdUxDjsR9tlW64ttSUq7EjgapZOhyIEt2JNaUzIZUUONqHFJFXYrWtT6D05qdwPXa3oVIHDx2lFtwjsSOfvQVFxxxXYxHdkOpZYbW66s4ShtJUpR8gKslH2J6RbcK3ETXU/yLkED5gCtxsWlrFp9OLPa40ZRGC4lGVq9VHiaCC9C7G7pdltTNRJct0HIV4Chh50dsfkHrx8qsJb4Ua3QmYcJlLUZhAQ22nklIGMV6MDtSgjja1s5Vq9DNxtjiGrpHR4eHOCXkZyEk9CCTg+ZB6YrvebFdbHIUxd7fIiOA4+9bICj5HkfUVc/nXVJix5bKmZbDT7ShhSHUBSSPMGgpOOGcnhVkNgduulv0nINxaeZbelFcdt0EHdwASAeQJFbrD0pp2C+JEOxWxh4HKXGoiEqT6EDhWYAA5CgUpSgUpSgUpSgUpSgUpSgiT6RX+noH/r/wDaslsL/wBIteppSgkmlKUClKUClKUClKUClKUClKUClKUClKUClKUH/9k=">
            <a:hlinkClick r:id="rId2"/>
          </p:cNvPr>
          <p:cNvSpPr>
            <a:spLocks noChangeAspect="1" noChangeArrowheads="1"/>
          </p:cNvSpPr>
          <p:nvPr/>
        </p:nvSpPr>
        <p:spPr bwMode="auto">
          <a:xfrm>
            <a:off x="8088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14343" name="Rectangle 10"/>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14344" name="Rectangle 11"/>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14345" name="AutoShape 13" descr="data:image/jpeg;base64,/9j/4AAQSkZJRgABAQAAAQABAAD/2wBDAAkGBwgHBgkIBwgKCgkLDRYPDQwMDRsUFRAWIB0iIiAdHx8kKDQsJCYxJx8fLT0tMTU3Ojo6Iys/RD84QzQ5Ojf/2wBDAQoKCg0MDRoPDxo3JR8lNzc3Nzc3Nzc3Nzc3Nzc3Nzc3Nzc3Nzc3Nzc3Nzc3Nzc3Nzc3Nzc3Nzc3Nzc3Nzc3Nzf/wAARCACRALMDASIAAhEBAxEB/8QAHAABAAICAwEAAAAAAAAAAAAAAAcIBQYBAwQC/8QAQhAAAQMDAQYEAggFAQYHAAAAAQIDBAAFEQYHEiExQVETYXGBIpEIFBUjMkKhsRZScoLBNjM0N6Ky0UNic5KT4fH/xAAUAQEAAAAAAAAAAAAAAAAAAAAA/8QAFBEBAAAAAAAAAAAAAAAAAAAAAP/aAAwDAQACEQMRAD8Am6lKUClKGgV0zJceFHXIlvtMsoGVOOqCUp9Sa0baFtOt2kguHFCZt2x/sEr+FnzcPTgeXM+XOq86l1XetTyvHvM1b+6SUND4W2/JKRw68+fnQTvqPbVpy1rWzbEP3N4ZG80AlrPbePE+wIqObxts1TOK0wfqluaP4Q01vrH9ys8fYVGhOa4oM/O1rqa4LKpd+uKsjBSiQpCfknArCOvOvLK3nFuKPNS1Ek110oPTEnSoTm/EkvsLHEKZcKD+hra7HtR1dZykIuq5Taf/AA5g8UH3PxfrWl0oLIaL2yWi9uNRL039mTF4AWo5ZWf6vy+/zqTwoEAg5BGQRVIgrkMA1LWx3aRItcuNp69Oqdt7qg3GdWeMdR5Jz1QeA8vSgsJSlKBSlKBSlKBSlKBSlKBSlKAaibaztQFk8Sx6eeQu4kFL8gEERvId1/tWU2xa6VpS0phW5Y+1ZoUEHPFhGOK/XoPn041ndcU6tS1qUpa1FSlKOSSepNBy86t11brjiluLJUtaiSVE8ySeZrrpWd0npS6aruYg2pne3QFPPK4IZT3Uf2HWgwVd0aLIlKKYsd15Q5htBUR8qsrpPY/pyytIcuTQu0z8zkhP3Y8g3yx6551v8eJGithuNHZaQkYCW0BIA9BQUvk26dERvyochlGcbzjSkj9RXmwexq7jrTbqd11CVp6hScioG25aEt9lYj32yRkxmXHgzIjsowhJIJSsAcE8iCOWSKCG6VyeZzXFArkDJxXFcjGeNBbnZrfTqHRdtnuK3n/D8J4nnvo+En3xn3rZqiD6N8kq09dYhPBEwOAf1IAP/SKl+gUpSgUpSgUpSgUpSgV8uuJabU4shKEpKlEnAAHM19Vq+0+f9m6CvT4XuFUZTSVea/hH70FZdb6hc1NqefdFlRbdcwyFE/C2OCR5cBnHcmsDSlBl9LWGXqa9xrVAT968r4lkZS2gc1HyA/wOtWw0npu3aWszVstjW6hPFxw/ieX1Uo9z+g4DlUIbFrrZtLWq9ahvchKCVtxWG0p3nFHBUoJHn8PlwrNTPpAID5ELTylsg8FPSt1R9gk4+ZoJupUfaE2rWjVktFvcZcgXFY+BlxW+lzHEhKuHHyIFSCKBUd7epLTGzyQ24cLfkstt+agre/ZJqRKgb6ReoG35tvsDCwr6uDIfAP4VKGEg+eMn3FBDFKUoFciuK9NvhSrhOZhQWVPSX1hDTaOalGgnb6N8VSLFd5ZB3FyktD1SgE/9QqYawmi7A1pjTUK0tHeUyjLq/wCdw8VH5k1m8igUryXC6W+2NF24zY8VsDJU84EDHvWvu7StGNPBpeoIhUeqN5Sf/cBj9aDa6VjLZqOy3bP2ZdYUog4IaeSog+lZOgUpSgUpSgVoe3D/AIbXT+tnP/yorfKweubWu86Ru1vaAU69GWGgeqwMp/UCgp3Sua4oPoKIFfNK5waD0W6W/BnR5UMkSGXUuNEDPxA5H61dYcqqvsi0y7qLWMRSmyYcFYkSFngBjilPqVY4ds1anmKDGajvUTT9kl3WcoBmOgqx/MrkEjzJwKp/erpKvV1lXKcsKkSXCtZAwAew8gOHtUm7fdW/ad4b0/EVmNb1Bbyh+Z4g8P7QcepPaoloFKVk9P2O46guLdvtMVciQs9B8KB1KjyA8zQeFllbziG2UKW4tQShCBkqUeQAHM1Y3ZFs3/hlkXe8JSq7vJ+BvgRFSRxGf5j1Pt3zkNm+zWDpBpMyVuS7wpPxvj8DXdLfl5nifLlW/efWg6J0yNb4b0ua8hmOykrccWcBIHeoA1xtmulyddi6ZJgwRwEgp++c8+yR+vnWR+kJqd1cyNpmOshlCBIlYP41HO6n2xn3HaoVJoO2TJflvKelvOPuq4qcdWVKJ8ya6t45zmuK5xQchRCt4cCDkEdK3fSe1LU2nS22ZP2hDSRmPLUVcOoSrORw9QO1aNXIOOVBb3Rms7TrCAZFscKXW8B+O5wcaJ7jqOxHD5GtiqmWnb5cdPXZi5Wl8tSWjw/lWnqlQ6g9qtbofVUPV9iauMTCHOCZDG9ksuY4j07HqKDYKUpQKelKUEF7T9kk524SbxpdtL7b6i4/C3sKQs8yjPAg8Tjn2znAiCZabjAKhOgSo6k/iDzCkEeuRV08V8uNocGHEpUOyhmgpVFt82YQIkSQ+ScDwmlKyfYVv+j9j+ory8y9dGzaoJOVl4ffFOPyo6Hp8WMc+PI2Wbabaz4baUZ57oxX1QYnTOnLXpi2It9ojhlkHeWScqcV1Uo9T/8AnKvLrvUTeltMTbqrHitp3GEn87iuCR8+J8ga2CoG+kZfFO3C32Fs/Aw39ad/rVlKR7AE/wBwoIcedW+4tx5aluLUVLWs5KieZJ6muulbLoPSMvWV7RAiktso+OTIxkNIz+56D/tQfehdE3TWVx8CCA1FbI+sS1g7jY7DurHIftzqzmktLWzSdsRCtbO7wHivK4uOq7qP+OQr2WGywLBa2Lda2AzGZGABzJ6knqT3rIUClKdqCpW1Vbq9od8L4wsSN0f0hICf0ArVKmnb1oqSJ/8AFFva8SOtCUTUoTlTahwDh7gjAPbHnwhc86AORqfdDbOdIaq0PbbiqC+zLdbKHnW5K8lxJKVHBJAyRnl1qAhjrVtdl1mfsOhbXBlpKZG4p11JHFJWoqx6gED2oIR2h7Kbhpdhdwt7pnWxPFat371kd1Acx5j5VHBGMcau480280406gLQtJSpKuIUCMEGqd6xtbdl1TdbawctRpK0N8+Cc8Bx8sUGGrctlurF6V1Uw84spgSSGZaem6eSv7Sc+ma02uRQXfGCARxFK0HZ5rGHK0VaVz5LaZKWPCc318SUEpz77ufelBv1KVwpQSCVEADiSTyoOaVompNrOlbG44wJS58ps4U1ETvAHtv/AIfXjWkv7f1eIr6tpweGDwLkziR6BHD5mgnGlRPp7bnZZ7oZvMB62FRwHQvxm/cgAj5GpTjSWZbDciK6h5h1IW24hWUrSRkEEcxQdvrVUtr8pcraJeCtZUG1pbT5AIHD55q1tVX2zQXIe0S6lxOEvlDyMdUlI/yDQaZFYdlSWo8dBcedWENoHNSicAfM1bXZ9pKPo/T7UFsByUv45T2OK1n/AAOQqsOhpLMPWVkkSUpLTc1oqKjgJG8Bve3P2q4lApSlApSlB8rQlaShaQpJGCCMg1HWoNjGl7q+p+Gl+2OKOVCKRuH+05A9sVI9dMuXHhR3JEx9phhtO8txxYSlI7knlQaFpbZBp7T89E5xT1xkNkKa+s7u42ociEgcT655VIQ4DiaivUu2+xQApuyRnbo9nAWctNfMjJ9h71GOo9req70FNNyxbmDwLcPKFEf1/i+RHOgnvW2urPpGA6uVIbdm7hLENK/jcV0zj8I8z+tVUvNxeu91l3GScvSnVOr8iTnFeZ5519xTr7i3HFnKlrUSVepNddArkDPKuK+2W1uuJaaQpbi1BKEIGSok8AB3oPXHcuCGUpYLvh9N3OKVZrRWgbfbdLW6Jc4jTk1LW8+VIBIWolRGfLOPalBs+oL5A09bHrldXgzHbHqVHoAOpNVr19tMu+rHFx23FQrVvEIjNKILg5feEH4vTl6867NsmqntQ6qkxEOkW+3OKYZbHIrHBaz55yPQVosaO9KfbYjtqcddWG20JGSpROAB55oOs8//AKpk1PeiNiUNmO1L1YtUiSfi+ptLw2jsFKHFR9CB61v69A6SUwWf4etwScjgwAfnzzQVFyamL6P+rH491OmJTqlxpKVORAST4biQVKSOwIBPbI7mow1TCj23Ut1gQllcaNLdaaJOfhSogcevLnW7bBbS/O121PRwYtzK3HFdytCkJH/MT7UFlqizblop2+WxF7trRcnwUFLraRxdZ5nHUlJycdiryqU6elBSADPpVjdlG0yJeYDFovklDN2ZTuIWv4UyUjkQeW9jmOvMeX1rXY1a77LcnWaR9mSnOLje5vMrPU7vNJPXHDy76TG2D6jU8lMu52ptk/iU2pxah6AoGfnQWGpWo6F0FD0glS0T5syStO6pbzp3AOyUDgOXM5PnW3UClKUHXJeRGYdfdOENIK1egGaqdrnXF11hPcclOqagpUfAiIUQhCc8CR1V3PyxVrLnG+u22VEKt3xmVN5PTIIqmdyt0q1z5EGc0pmTHWUONq5gj/HUHqKDy5PnWUY05fJLKHmLLcnWljKVtxHFJI7ggcalb6PFns8wXGfJbafuUdxKW0uYV4SCMhQHQk5GfKp1HnQU1c0zf2xlyx3NA/8ANDcH+K6mrHdnlbjVrnOLzxSiMsn9qufSgqnZdl2r7spG5aVxmljPiy1BoJ9Qfi/Spp2f7KrZpN9NwlOmfc0j4XFJAQz33E9/Mn0x1kOlAA4cKUpQUwv1tm2i6yoN0QpExpwhzP5jn8QPUHnmtn2OXG02rWzEq9vNMMpZWGnXfwocOMEnpw3hnzqx2odKWLUqEovdtZlFPBKzlK0jyWkhQ9M1rSdjmigve+znyP5DLcx++f1oN3hzYs1nxYclmQ3y32VhQz6g1p21PXbOj7R4TGHLrLSpMZsckd1q8h0HU+9bVZrNbrFARBtERuLGRyQjPzJPEnzPGqx7YpMiVtFu/wBYKvulpabSfyoCBjHkc596DUHFOSH1LUVOOuKyTzKlH/JJq0uyfSn8LaUYbkN7s+Vh+VnmlRHBH9o4eue9RDsL0q3fdRruc1JVFtZQ4EEcFunO78sZ9hVk6BSlKBXXIfajMrefcQ20hJUtazgJA6k12Gq0bXdoEjUl0etMB/cs0VzdAQf94WOaldwDyHLr6BuWstuEeKt2JpWMmS4hW6ZkgfdeqEg5V6nHuOccStqutZLqnPtpxrP5WmkJA/StMPWuKDbU7S9ZpVvC/wArPmEn/FTFsc2iTdVOSbXevCVOYb8Zt5tO74iOAO8OWQSOI71XEAgg1Of0ddPuITcNQvoKUuD6rHUQRvAEFZHcZCRnuDQTZWv6p0ZYtUtpF5hBxxH4H0KKHE/3DmPI5FaBtm2iXTT9xZsljV9WeWyl52VuhSgCSAlIIwOXE+fComG0LVyXi6L/ADd/+sY+WMUFgNH7MbTpG+LutsmzlKWypktOqSU7pIPHAzzAreKr9pDbdcYjiI+qGhOj5A+tMoCHU8+YGEq+QPDrU7Wu5QrtAZn26S3IivDKHG1ZB7+44gjpig9dKUoFKUoFKUoFKUoFR7tE2WQNXyTcY0r6hcykJW5ubyHgOA3hw4gcMjp3wMSFSgiTQWktQbOpcuRcrvakWBQCpRWog5AICk5HwnJHXjy7V75227SkWWWWW7hLQOb7LKQj/mUD+lan9Iy6TvtO22sKcRB8EvEA4S6vOOPfGP1qLLBYrlqG5N2+0xlPPuKxwHwoHdR6AUFwbVcI12t0e4QXPEjSGw42vBGQfI8q9VYvS9pTYtPwLUhfiCKylsrxjeIHE/OspQdUxDjsR9tlW64ttSUq7EjgapZOhyIEt2JNaUzIZUUONqHFJFXYrWtT6D05qdwPXa3oVIHDx2lFtwjsSOfvQVFxxxXYxHdkOpZYbW66s4ShtJUpR8gKslH2J6RbcK3ETXU/yLkED5gCtxsWlrFp9OLPa40ZRGC4lGVq9VHiaCC9C7G7pdltTNRJct0HIV4Chh50dsfkHrx8qsJb4Ua3QmYcJlLUZhAQ22nklIGMV6MDtSgjja1s5Vq9DNxtjiGrpHR4eHOCXkZyEk9CCTg+ZB6YrvebFdbHIUxd7fIiOA4+9bICj5HkfUVc/nXVJix5bKmZbDT7ShhSHUBSSPMGgpOOGcnhVkNgduulv0nINxaeZbelFcdt0EHdwASAeQJFbrD0pp2C+JEOxWxh4HKXGoiEqT6EDhWYAA5CgUpSgUpSgUpSgUpSgUpSgiT6RX+noH/r/wDaslsL/wBIteppSgkmlKUClKUClKUClKUClKUClKUClKUClKUClKUH/9k=">
            <a:hlinkClick r:id="rId2"/>
          </p:cNvPr>
          <p:cNvSpPr>
            <a:spLocks noChangeAspect="1" noChangeArrowheads="1"/>
          </p:cNvSpPr>
          <p:nvPr/>
        </p:nvSpPr>
        <p:spPr bwMode="auto">
          <a:xfrm>
            <a:off x="8088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pic>
        <p:nvPicPr>
          <p:cNvPr id="11"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3" y="4725144"/>
            <a:ext cx="9165263" cy="2168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755576" y="258148"/>
            <a:ext cx="7632848" cy="707886"/>
          </a:xfrm>
          <a:prstGeom prst="rect">
            <a:avLst/>
          </a:prstGeom>
        </p:spPr>
        <p:txBody>
          <a:bodyPr wrap="square">
            <a:spAutoFit/>
          </a:bodyPr>
          <a:lstStyle/>
          <a:p>
            <a:r>
              <a:rPr lang="en-GB" sz="4000" b="1" kern="10" dirty="0" smtClean="0">
                <a:ln w="9525">
                  <a:solidFill>
                    <a:srgbClr val="000000"/>
                  </a:solidFill>
                  <a:round/>
                  <a:headEnd/>
                  <a:tailEnd/>
                </a:ln>
                <a:solidFill>
                  <a:srgbClr val="FFFF00"/>
                </a:solidFill>
                <a:latin typeface="Comic Sans MS"/>
              </a:rPr>
              <a:t>What is phonics?</a:t>
            </a:r>
            <a:endParaRPr lang="en-GB" sz="4000" b="1" kern="10" dirty="0">
              <a:ln w="9525">
                <a:solidFill>
                  <a:srgbClr val="000000"/>
                </a:solidFill>
                <a:round/>
                <a:headEnd/>
                <a:tailEnd/>
              </a:ln>
              <a:solidFill>
                <a:srgbClr val="FFFF00"/>
              </a:solidFill>
              <a:latin typeface="Comic Sans MS"/>
            </a:endParaRPr>
          </a:p>
        </p:txBody>
      </p:sp>
      <p:sp>
        <p:nvSpPr>
          <p:cNvPr id="3" name="Rectangle 2"/>
          <p:cNvSpPr/>
          <p:nvPr/>
        </p:nvSpPr>
        <p:spPr>
          <a:xfrm>
            <a:off x="179512" y="1274435"/>
            <a:ext cx="8640960" cy="4647426"/>
          </a:xfrm>
          <a:prstGeom prst="rect">
            <a:avLst/>
          </a:prstGeom>
        </p:spPr>
        <p:txBody>
          <a:bodyPr wrap="square">
            <a:spAutoFit/>
          </a:bodyPr>
          <a:lstStyle/>
          <a:p>
            <a:r>
              <a:rPr lang="en-US" sz="2800" dirty="0" smtClean="0">
                <a:solidFill>
                  <a:schemeClr val="bg1"/>
                </a:solidFill>
                <a:latin typeface="Sassoon Infant Std" panose="020B0503020103030203" pitchFamily="34" charset="0"/>
              </a:rPr>
              <a:t>Children are taught to read by breaking down words into separate sounds or ‘phonemes’. They are then taught how to blend these sounds together to read the whole word. </a:t>
            </a:r>
          </a:p>
          <a:p>
            <a:endParaRPr lang="en-US" sz="2800" dirty="0" smtClean="0">
              <a:solidFill>
                <a:schemeClr val="bg1"/>
              </a:solidFill>
              <a:latin typeface="Sassoon Infant Std" panose="020B0503020103030203" pitchFamily="34" charset="0"/>
            </a:endParaRPr>
          </a:p>
          <a:p>
            <a:r>
              <a:rPr lang="en-US" sz="2800" dirty="0" smtClean="0">
                <a:solidFill>
                  <a:schemeClr val="bg1"/>
                </a:solidFill>
                <a:latin typeface="Sassoon Infant Std" panose="020B0503020103030203" pitchFamily="34" charset="0"/>
              </a:rPr>
              <a:t>Children have a 30 minute phonics lesson each day and they are encouraged to use these strategies to read and write in other lessons. </a:t>
            </a:r>
          </a:p>
          <a:p>
            <a:endParaRPr lang="en-US" sz="3200" dirty="0" smtClean="0">
              <a:solidFill>
                <a:schemeClr val="bg1"/>
              </a:solidFill>
              <a:latin typeface="Sassoon Infant Std" panose="020B0503020103030203" pitchFamily="34" charset="0"/>
            </a:endParaRPr>
          </a:p>
          <a:p>
            <a:endParaRPr lang="en-US" sz="3200" dirty="0" smtClean="0">
              <a:solidFill>
                <a:schemeClr val="bg1"/>
              </a:solidFill>
              <a:latin typeface="Sassoon Infant Std" panose="020B0503020103030203" pitchFamily="34" charset="0"/>
            </a:endParaRPr>
          </a:p>
          <a:p>
            <a:r>
              <a:rPr lang="en-US" sz="3600" b="1" dirty="0" smtClean="0">
                <a:latin typeface="Sassoon Infant Std" panose="020B0503020103030203" pitchFamily="34" charset="0"/>
              </a:rPr>
              <a:t>There are 40+ different sounds.</a:t>
            </a:r>
          </a:p>
        </p:txBody>
      </p:sp>
    </p:spTree>
    <p:extLst>
      <p:ext uri="{BB962C8B-B14F-4D97-AF65-F5344CB8AC3E}">
        <p14:creationId xmlns:p14="http://schemas.microsoft.com/office/powerpoint/2010/main" val="3757283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4479925" y="3048000"/>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sz="4400">
              <a:solidFill>
                <a:schemeClr val="tx2"/>
              </a:solidFill>
            </a:endParaRPr>
          </a:p>
        </p:txBody>
      </p:sp>
      <p:pic>
        <p:nvPicPr>
          <p:cNvPr id="409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4813"/>
            <a:ext cx="8569325"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07244" y="5661248"/>
            <a:ext cx="8602540" cy="9361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p:cNvSpPr/>
          <p:nvPr/>
        </p:nvSpPr>
        <p:spPr>
          <a:xfrm>
            <a:off x="5436097" y="4710498"/>
            <a:ext cx="3473686" cy="9361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1138773"/>
          </a:xfrm>
          <a:prstGeom prst="rect">
            <a:avLst/>
          </a:prstGeom>
        </p:spPr>
        <p:txBody>
          <a:bodyPr wrap="square">
            <a:spAutoFit/>
          </a:bodyPr>
          <a:lstStyle/>
          <a:p>
            <a:r>
              <a:rPr lang="en-US" sz="3400" b="1" kern="10" dirty="0" smtClean="0">
                <a:ln w="9525">
                  <a:solidFill>
                    <a:srgbClr val="000000"/>
                  </a:solidFill>
                  <a:round/>
                  <a:headEnd/>
                  <a:tailEnd/>
                </a:ln>
                <a:solidFill>
                  <a:srgbClr val="FFFF00"/>
                </a:solidFill>
                <a:latin typeface="Comic Sans MS"/>
              </a:rPr>
              <a:t>WHAT IS THE YEAR 1 PHONICS SCREENING CHECK?</a:t>
            </a:r>
          </a:p>
        </p:txBody>
      </p:sp>
      <p:sp>
        <p:nvSpPr>
          <p:cNvPr id="3" name="Rectangle 2"/>
          <p:cNvSpPr/>
          <p:nvPr/>
        </p:nvSpPr>
        <p:spPr>
          <a:xfrm>
            <a:off x="443037" y="1254076"/>
            <a:ext cx="8073776" cy="5262979"/>
          </a:xfrm>
          <a:prstGeom prst="rect">
            <a:avLst/>
          </a:prstGeom>
        </p:spPr>
        <p:txBody>
          <a:bodyPr wrap="square">
            <a:spAutoFit/>
          </a:bodyPr>
          <a:lstStyle/>
          <a:p>
            <a:pPr marL="457200" indent="-457200" algn="l">
              <a:buFont typeface="Arial" panose="020B0604020202020204" pitchFamily="34" charset="0"/>
              <a:buChar char="•"/>
            </a:pPr>
            <a:r>
              <a:rPr lang="en-US" sz="2800" dirty="0" smtClean="0">
                <a:solidFill>
                  <a:schemeClr val="bg1"/>
                </a:solidFill>
                <a:latin typeface="Sassoon Infant Std" panose="020B0503020103030203" pitchFamily="34" charset="0"/>
              </a:rPr>
              <a:t>The phonics screening check will be taken individually by all children in Year 1 in England – this began in June 2012.</a:t>
            </a:r>
          </a:p>
          <a:p>
            <a:pPr algn="l"/>
            <a:endParaRPr lang="en-US" sz="2800" dirty="0" smtClean="0">
              <a:solidFill>
                <a:schemeClr val="bg1"/>
              </a:solidFill>
              <a:latin typeface="Sassoon Infant Std" panose="020B0503020103030203" pitchFamily="34" charset="0"/>
            </a:endParaRPr>
          </a:p>
          <a:p>
            <a:pPr marL="457200" indent="-457200" algn="l">
              <a:buFont typeface="Arial" panose="020B0604020202020204" pitchFamily="34" charset="0"/>
              <a:buChar char="•"/>
            </a:pPr>
            <a:r>
              <a:rPr lang="en-US" sz="2800" dirty="0" smtClean="0">
                <a:solidFill>
                  <a:schemeClr val="bg1"/>
                </a:solidFill>
                <a:latin typeface="Sassoon Infant Std" panose="020B0503020103030203" pitchFamily="34" charset="0"/>
              </a:rPr>
              <a:t> It is designed to give teachers and parents information on how your child is progressing in phonics. </a:t>
            </a:r>
          </a:p>
          <a:p>
            <a:endParaRPr lang="en-US" sz="2800" dirty="0">
              <a:solidFill>
                <a:schemeClr val="bg1"/>
              </a:solidFill>
              <a:latin typeface="Sassoon Infant Std" panose="020B0503020103030203" pitchFamily="34" charset="0"/>
            </a:endParaRPr>
          </a:p>
          <a:p>
            <a:pPr marL="457200" indent="-457200" algn="l">
              <a:buFont typeface="Arial" panose="020B0604020202020204" pitchFamily="34" charset="0"/>
              <a:buChar char="•"/>
            </a:pPr>
            <a:r>
              <a:rPr lang="en-US" sz="2800" dirty="0" smtClean="0">
                <a:latin typeface="Sassoon Infant Std" panose="020B0503020103030203" pitchFamily="34" charset="0"/>
              </a:rPr>
              <a:t>It will help to identify whether your child needs additional support at this ‘midpoint’ stage so that they do not fall behind in this vital early reading skill.</a:t>
            </a:r>
            <a:endParaRPr lang="en-GB" sz="2800" dirty="0">
              <a:latin typeface="Sassoon Infant Std" panose="020B0503020103030203" pitchFamily="34" charset="0"/>
            </a:endParaRPr>
          </a:p>
        </p:txBody>
      </p:sp>
    </p:spTree>
    <p:extLst>
      <p:ext uri="{BB962C8B-B14F-4D97-AF65-F5344CB8AC3E}">
        <p14:creationId xmlns:p14="http://schemas.microsoft.com/office/powerpoint/2010/main" val="931083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3"/>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3"/>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1200329"/>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HOW IS THE PHONICS SCREENING CHECK COMPLETED?</a:t>
            </a:r>
          </a:p>
        </p:txBody>
      </p:sp>
      <p:sp>
        <p:nvSpPr>
          <p:cNvPr id="3" name="Rectangle 2"/>
          <p:cNvSpPr/>
          <p:nvPr/>
        </p:nvSpPr>
        <p:spPr>
          <a:xfrm>
            <a:off x="392237" y="1622425"/>
            <a:ext cx="8073776" cy="5324535"/>
          </a:xfrm>
          <a:prstGeom prst="rect">
            <a:avLst/>
          </a:prstGeom>
        </p:spPr>
        <p:txBody>
          <a:bodyPr wrap="square">
            <a:spAutoFit/>
          </a:bodyPr>
          <a:lstStyle/>
          <a:p>
            <a:pPr marL="457200" indent="-457200" algn="l">
              <a:buFont typeface="Arial" panose="020B0604020202020204" pitchFamily="34" charset="0"/>
              <a:buChar char="•"/>
            </a:pPr>
            <a:r>
              <a:rPr lang="en-US" dirty="0" smtClean="0">
                <a:solidFill>
                  <a:schemeClr val="bg1"/>
                </a:solidFill>
                <a:latin typeface="Sassoon Infant Std" panose="020B0503020103030203" pitchFamily="34" charset="0"/>
              </a:rPr>
              <a:t>The check is very similar to tasks the children already complete during phonics lessons. </a:t>
            </a:r>
          </a:p>
          <a:p>
            <a:pPr marL="457200" indent="-457200" algn="l">
              <a:buFont typeface="Arial" panose="020B0604020202020204" pitchFamily="34" charset="0"/>
              <a:buChar char="•"/>
            </a:pPr>
            <a:endParaRPr lang="en-US" dirty="0">
              <a:solidFill>
                <a:schemeClr val="bg1"/>
              </a:solidFill>
              <a:latin typeface="Sassoon Infant Std" panose="020B0503020103030203" pitchFamily="34" charset="0"/>
            </a:endParaRPr>
          </a:p>
          <a:p>
            <a:pPr marL="457200" indent="-457200" algn="l">
              <a:buFont typeface="Arial" panose="020B0604020202020204" pitchFamily="34" charset="0"/>
              <a:buChar char="•"/>
            </a:pPr>
            <a:r>
              <a:rPr lang="en-US" dirty="0" smtClean="0">
                <a:solidFill>
                  <a:schemeClr val="bg1"/>
                </a:solidFill>
                <a:latin typeface="Sassoon Infant Std" panose="020B0503020103030203" pitchFamily="34" charset="0"/>
              </a:rPr>
              <a:t>There are two sections in the 40-word check and it will assess phonics skills and knowledge learned through Reception and Year 1. </a:t>
            </a:r>
          </a:p>
          <a:p>
            <a:pPr marL="457200" indent="-457200" algn="l">
              <a:buFont typeface="Arial" panose="020B0604020202020204" pitchFamily="34" charset="0"/>
              <a:buChar char="•"/>
            </a:pPr>
            <a:endParaRPr lang="en-US" dirty="0">
              <a:solidFill>
                <a:schemeClr val="bg1"/>
              </a:solidFill>
              <a:latin typeface="Sassoon Infant Std" panose="020B0503020103030203" pitchFamily="34" charset="0"/>
            </a:endParaRPr>
          </a:p>
          <a:p>
            <a:pPr marL="457200" indent="-457200" algn="l">
              <a:buFont typeface="Arial" panose="020B0604020202020204" pitchFamily="34" charset="0"/>
              <a:buChar char="•"/>
            </a:pPr>
            <a:r>
              <a:rPr lang="en-US" dirty="0" smtClean="0">
                <a:solidFill>
                  <a:schemeClr val="bg1"/>
                </a:solidFill>
                <a:latin typeface="Sassoon Infant Std" panose="020B0503020103030203" pitchFamily="34" charset="0"/>
              </a:rPr>
              <a:t>20 real words and 20 nonsense words.</a:t>
            </a:r>
          </a:p>
          <a:p>
            <a:pPr marL="457200" indent="-457200" algn="l">
              <a:buFont typeface="Arial" panose="020B0604020202020204" pitchFamily="34" charset="0"/>
              <a:buChar char="•"/>
            </a:pPr>
            <a:endParaRPr lang="en-US" dirty="0" smtClean="0">
              <a:solidFill>
                <a:schemeClr val="bg1"/>
              </a:solidFill>
              <a:latin typeface="Sassoon Infant Std" panose="020B0503020103030203" pitchFamily="34" charset="0"/>
            </a:endParaRPr>
          </a:p>
          <a:p>
            <a:pPr marL="457200" indent="-457200" algn="l">
              <a:buFont typeface="Arial" panose="020B0604020202020204" pitchFamily="34" charset="0"/>
              <a:buChar char="•"/>
            </a:pPr>
            <a:r>
              <a:rPr lang="en-US" dirty="0" smtClean="0">
                <a:latin typeface="Sassoon Infant Std" panose="020B0503020103030203" pitchFamily="34" charset="0"/>
              </a:rPr>
              <a:t>It usually takes around </a:t>
            </a:r>
            <a:r>
              <a:rPr lang="en-US" u="sng" dirty="0" smtClean="0">
                <a:latin typeface="Sassoon Infant Std" panose="020B0503020103030203" pitchFamily="34" charset="0"/>
              </a:rPr>
              <a:t>5-10</a:t>
            </a:r>
            <a:r>
              <a:rPr lang="en-US" dirty="0" smtClean="0">
                <a:latin typeface="Sassoon Infant Std" panose="020B0503020103030203" pitchFamily="34" charset="0"/>
              </a:rPr>
              <a:t> minutes</a:t>
            </a:r>
            <a:r>
              <a:rPr lang="en-US" dirty="0">
                <a:latin typeface="Sassoon Infant Std" panose="020B0503020103030203" pitchFamily="34" charset="0"/>
              </a:rPr>
              <a:t> </a:t>
            </a:r>
            <a:r>
              <a:rPr lang="en-US" dirty="0" smtClean="0">
                <a:latin typeface="Sassoon Infant Std" panose="020B0503020103030203" pitchFamily="34" charset="0"/>
              </a:rPr>
              <a:t>to complete. </a:t>
            </a:r>
          </a:p>
          <a:p>
            <a:pPr marL="457200" indent="-457200" algn="l">
              <a:buFont typeface="Arial" panose="020B0604020202020204" pitchFamily="34" charset="0"/>
              <a:buChar char="•"/>
            </a:pPr>
            <a:endParaRPr lang="en-US" dirty="0"/>
          </a:p>
          <a:p>
            <a:pPr marL="457200" indent="-457200" algn="l">
              <a:buFont typeface="Arial" panose="020B0604020202020204" pitchFamily="34" charset="0"/>
              <a:buChar char="•"/>
            </a:pPr>
            <a:r>
              <a:rPr lang="en-US" dirty="0">
                <a:latin typeface="Sassoon Infant Std" panose="020B0503020103030203" pitchFamily="34" charset="0"/>
              </a:rPr>
              <a:t>Children will be asked to ‘say the sounds and read the word’.  E.g. d-o-g – dog.</a:t>
            </a:r>
          </a:p>
          <a:p>
            <a:pPr marL="457200" indent="-457200" algn="l">
              <a:buFont typeface="Arial" panose="020B0604020202020204" pitchFamily="34" charset="0"/>
              <a:buChar char="•"/>
            </a:pPr>
            <a:endParaRPr lang="en-GB" sz="2800" dirty="0">
              <a:solidFill>
                <a:schemeClr val="bg1"/>
              </a:solidFill>
            </a:endParaRPr>
          </a:p>
        </p:txBody>
      </p:sp>
    </p:spTree>
    <p:extLst>
      <p:ext uri="{BB962C8B-B14F-4D97-AF65-F5344CB8AC3E}">
        <p14:creationId xmlns:p14="http://schemas.microsoft.com/office/powerpoint/2010/main" val="944786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646331"/>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WHAT WILL IT CHECK?</a:t>
            </a:r>
          </a:p>
        </p:txBody>
      </p:sp>
      <p:sp>
        <p:nvSpPr>
          <p:cNvPr id="3" name="Rectangle 2"/>
          <p:cNvSpPr/>
          <p:nvPr/>
        </p:nvSpPr>
        <p:spPr>
          <a:xfrm>
            <a:off x="487202" y="1003648"/>
            <a:ext cx="8073776" cy="3539430"/>
          </a:xfrm>
          <a:prstGeom prst="rect">
            <a:avLst/>
          </a:prstGeom>
        </p:spPr>
        <p:txBody>
          <a:bodyPr wrap="square">
            <a:spAutoFit/>
          </a:bodyPr>
          <a:lstStyle/>
          <a:p>
            <a:r>
              <a:rPr lang="en-US" sz="2800" b="1" dirty="0" smtClean="0">
                <a:solidFill>
                  <a:schemeClr val="bg1"/>
                </a:solidFill>
                <a:latin typeface="Sassoon Infant Std" panose="020B0503020103030203" pitchFamily="34" charset="0"/>
              </a:rPr>
              <a:t>It will check that your child can</a:t>
            </a:r>
            <a:r>
              <a:rPr lang="en-US" sz="2800" dirty="0" smtClean="0">
                <a:solidFill>
                  <a:schemeClr val="bg1"/>
                </a:solidFill>
                <a:latin typeface="Sassoon Infant Std" panose="020B0503020103030203" pitchFamily="34" charset="0"/>
              </a:rPr>
              <a:t>:</a:t>
            </a:r>
          </a:p>
          <a:p>
            <a:endParaRPr lang="en-US" sz="2800" dirty="0" smtClean="0">
              <a:solidFill>
                <a:schemeClr val="bg1"/>
              </a:solidFill>
              <a:latin typeface="Sassoon Infant Std" panose="020B0503020103030203" pitchFamily="34" charset="0"/>
            </a:endParaRPr>
          </a:p>
          <a:p>
            <a:r>
              <a:rPr lang="en-US" sz="2800" dirty="0" smtClean="0">
                <a:solidFill>
                  <a:schemeClr val="bg1"/>
                </a:solidFill>
                <a:latin typeface="Sassoon Infant Std" panose="020B0503020103030203" pitchFamily="34" charset="0"/>
              </a:rPr>
              <a:t>Sound out and blend graphemes in order to read simple words.</a:t>
            </a:r>
          </a:p>
          <a:p>
            <a:r>
              <a:rPr lang="en-US" sz="2800" dirty="0" smtClean="0">
                <a:solidFill>
                  <a:schemeClr val="bg1"/>
                </a:solidFill>
                <a:latin typeface="Sassoon Infant Std" panose="020B0503020103030203" pitchFamily="34" charset="0"/>
              </a:rPr>
              <a:t>Read phonically decodable one-syllable and two-syllable words, e.g. cat, sand, windmill.</a:t>
            </a:r>
          </a:p>
          <a:p>
            <a:r>
              <a:rPr lang="en-US" sz="2800" dirty="0" smtClean="0">
                <a:solidFill>
                  <a:schemeClr val="bg1"/>
                </a:solidFill>
                <a:latin typeface="Sassoon Infant Std" panose="020B0503020103030203" pitchFamily="34" charset="0"/>
              </a:rPr>
              <a:t>Read a selection of nonsense words which are referred to as pseudo words.</a:t>
            </a:r>
            <a:endParaRPr lang="en-GB" sz="2800" dirty="0">
              <a:solidFill>
                <a:schemeClr val="bg1"/>
              </a:solidFill>
              <a:latin typeface="Sassoon Infant Std" panose="020B0503020103030203" pitchFamily="34" charset="0"/>
            </a:endParaRPr>
          </a:p>
        </p:txBody>
      </p:sp>
      <p:pic>
        <p:nvPicPr>
          <p:cNvPr id="18"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t="24655" b="48881"/>
          <a:stretch/>
        </p:blipFill>
        <p:spPr bwMode="auto">
          <a:xfrm>
            <a:off x="600733" y="5063865"/>
            <a:ext cx="3733800" cy="14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24398" b="49177"/>
          <a:stretch/>
        </p:blipFill>
        <p:spPr bwMode="auto">
          <a:xfrm>
            <a:off x="4740330" y="5063865"/>
            <a:ext cx="3816350" cy="14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0956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954107"/>
          </a:xfrm>
          <a:prstGeom prst="rect">
            <a:avLst/>
          </a:prstGeom>
        </p:spPr>
        <p:txBody>
          <a:bodyPr wrap="square">
            <a:spAutoFit/>
          </a:bodyPr>
          <a:lstStyle/>
          <a:p>
            <a:r>
              <a:rPr lang="en-US" sz="2800" b="1" kern="10" dirty="0" smtClean="0">
                <a:ln w="9525">
                  <a:solidFill>
                    <a:srgbClr val="000000"/>
                  </a:solidFill>
                  <a:round/>
                  <a:headEnd/>
                  <a:tailEnd/>
                </a:ln>
                <a:solidFill>
                  <a:srgbClr val="FFFF00"/>
                </a:solidFill>
                <a:latin typeface="Comic Sans MS"/>
              </a:rPr>
              <a:t>WHAT ARE NONSENSE, PSEUDO OR ALIEN WORDS AND WHY ARE THEY INCLUDED?</a:t>
            </a:r>
          </a:p>
        </p:txBody>
      </p:sp>
      <p:sp>
        <p:nvSpPr>
          <p:cNvPr id="3" name="Rectangle 2"/>
          <p:cNvSpPr/>
          <p:nvPr/>
        </p:nvSpPr>
        <p:spPr>
          <a:xfrm>
            <a:off x="535112" y="1593394"/>
            <a:ext cx="8073776" cy="2246769"/>
          </a:xfrm>
          <a:prstGeom prst="rect">
            <a:avLst/>
          </a:prstGeom>
        </p:spPr>
        <p:txBody>
          <a:bodyPr wrap="square">
            <a:spAutoFit/>
          </a:bodyPr>
          <a:lstStyle/>
          <a:p>
            <a:r>
              <a:rPr lang="en-US" sz="2800" dirty="0" smtClean="0">
                <a:solidFill>
                  <a:schemeClr val="bg1"/>
                </a:solidFill>
                <a:latin typeface="Sassoon Infant Std" panose="020B0503020103030203" pitchFamily="34" charset="0"/>
              </a:rPr>
              <a:t>These are words that are phonically decodable but are not actual words with an associated meaning e.g. </a:t>
            </a:r>
            <a:r>
              <a:rPr lang="en-US" sz="2800" dirty="0" err="1" smtClean="0">
                <a:solidFill>
                  <a:schemeClr val="bg1"/>
                </a:solidFill>
                <a:latin typeface="Sassoon Infant Std" panose="020B0503020103030203" pitchFamily="34" charset="0"/>
              </a:rPr>
              <a:t>brip</a:t>
            </a:r>
            <a:r>
              <a:rPr lang="en-US" sz="2800" dirty="0" smtClean="0">
                <a:solidFill>
                  <a:schemeClr val="bg1"/>
                </a:solidFill>
                <a:latin typeface="Sassoon Infant Std" panose="020B0503020103030203" pitchFamily="34" charset="0"/>
              </a:rPr>
              <a:t>, </a:t>
            </a:r>
            <a:r>
              <a:rPr lang="en-US" sz="2800" dirty="0" err="1" smtClean="0">
                <a:solidFill>
                  <a:schemeClr val="bg1"/>
                </a:solidFill>
                <a:latin typeface="Sassoon Infant Std" panose="020B0503020103030203" pitchFamily="34" charset="0"/>
              </a:rPr>
              <a:t>snorb</a:t>
            </a:r>
            <a:r>
              <a:rPr lang="en-US" sz="2800" dirty="0" smtClean="0">
                <a:solidFill>
                  <a:schemeClr val="bg1"/>
                </a:solidFill>
                <a:latin typeface="Sassoon Infant Std" panose="020B0503020103030203" pitchFamily="34" charset="0"/>
              </a:rPr>
              <a:t>. Pseudo words are included in the check specifically to assess whether your child can decode a word using phonics skills and not their memory.</a:t>
            </a:r>
            <a:endParaRPr lang="en-GB" sz="2800" dirty="0">
              <a:solidFill>
                <a:schemeClr val="bg1"/>
              </a:solidFill>
              <a:latin typeface="Sassoon Infant Std" panose="020B0503020103030203" pitchFamily="34" charset="0"/>
            </a:endParaRPr>
          </a:p>
        </p:txBody>
      </p:sp>
      <p:pic>
        <p:nvPicPr>
          <p:cNvPr id="19"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t="49927"/>
          <a:stretch/>
        </p:blipFill>
        <p:spPr bwMode="auto">
          <a:xfrm>
            <a:off x="687624" y="4131469"/>
            <a:ext cx="3733800" cy="272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50000"/>
          <a:stretch/>
        </p:blipFill>
        <p:spPr bwMode="auto">
          <a:xfrm>
            <a:off x="5153511" y="4131468"/>
            <a:ext cx="3816350" cy="272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3616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1200329"/>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WHAT SORT OF CHECK IS IT AND IS IT COMPULSORY?</a:t>
            </a:r>
          </a:p>
        </p:txBody>
      </p:sp>
      <p:sp>
        <p:nvSpPr>
          <p:cNvPr id="3" name="Rectangle 2"/>
          <p:cNvSpPr/>
          <p:nvPr/>
        </p:nvSpPr>
        <p:spPr>
          <a:xfrm>
            <a:off x="392237" y="1835765"/>
            <a:ext cx="8073776" cy="4893647"/>
          </a:xfrm>
          <a:prstGeom prst="rect">
            <a:avLst/>
          </a:prstGeom>
        </p:spPr>
        <p:txBody>
          <a:bodyPr wrap="square">
            <a:spAutoFit/>
          </a:bodyPr>
          <a:lstStyle/>
          <a:p>
            <a:r>
              <a:rPr lang="en-US" sz="2600" dirty="0" smtClean="0">
                <a:solidFill>
                  <a:schemeClr val="bg1"/>
                </a:solidFill>
                <a:latin typeface="Sassoon Infant Std" panose="020B0503020103030203" pitchFamily="34" charset="0"/>
              </a:rPr>
              <a:t>It is a school-based check to make sure that your child receives any additional support promptly, should they need it. </a:t>
            </a:r>
          </a:p>
          <a:p>
            <a:endParaRPr lang="en-US" sz="2600" dirty="0" smtClean="0">
              <a:solidFill>
                <a:schemeClr val="bg1"/>
              </a:solidFill>
              <a:latin typeface="Sassoon Infant Std" panose="020B0503020103030203" pitchFamily="34" charset="0"/>
            </a:endParaRPr>
          </a:p>
          <a:p>
            <a:r>
              <a:rPr lang="en-US" sz="2600" dirty="0" smtClean="0">
                <a:solidFill>
                  <a:schemeClr val="bg1"/>
                </a:solidFill>
                <a:latin typeface="Sassoon Infant Std" panose="020B0503020103030203" pitchFamily="34" charset="0"/>
              </a:rPr>
              <a:t>It is not a stressful situation as the teacher will be well-equipped to listen and understand your child’s level of skills. </a:t>
            </a:r>
            <a:endParaRPr lang="en-US" sz="2600" dirty="0">
              <a:solidFill>
                <a:schemeClr val="bg1"/>
              </a:solidFill>
              <a:latin typeface="Sassoon Infant Std" panose="020B0503020103030203" pitchFamily="34" charset="0"/>
            </a:endParaRPr>
          </a:p>
          <a:p>
            <a:endParaRPr lang="en-US" sz="2600" dirty="0" smtClean="0">
              <a:solidFill>
                <a:schemeClr val="bg1"/>
              </a:solidFill>
              <a:latin typeface="Sassoon Infant Std" panose="020B0503020103030203" pitchFamily="34" charset="0"/>
            </a:endParaRPr>
          </a:p>
          <a:p>
            <a:r>
              <a:rPr lang="en-US" sz="2600" dirty="0" smtClean="0">
                <a:latin typeface="Sassoon Infant Std" panose="020B0503020103030203" pitchFamily="34" charset="0"/>
              </a:rPr>
              <a:t>There will be a few practice words first to make sure your child understands the activity. We have also regularly completed past papers – it will in no way be new to your child.</a:t>
            </a:r>
            <a:endParaRPr lang="en-GB" sz="2600" dirty="0">
              <a:latin typeface="Sassoon Infant Std" panose="020B0503020103030203" pitchFamily="34" charset="0"/>
            </a:endParaRPr>
          </a:p>
        </p:txBody>
      </p:sp>
    </p:spTree>
    <p:extLst>
      <p:ext uri="{BB962C8B-B14F-4D97-AF65-F5344CB8AC3E}">
        <p14:creationId xmlns:p14="http://schemas.microsoft.com/office/powerpoint/2010/main" val="1534821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487202" y="376913"/>
            <a:ext cx="8289801" cy="646331"/>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IS THERE A PASS MARK?</a:t>
            </a:r>
          </a:p>
        </p:txBody>
      </p:sp>
      <p:sp>
        <p:nvSpPr>
          <p:cNvPr id="3" name="Rectangle 2"/>
          <p:cNvSpPr/>
          <p:nvPr/>
        </p:nvSpPr>
        <p:spPr>
          <a:xfrm>
            <a:off x="535112" y="1058992"/>
            <a:ext cx="8073776" cy="5262979"/>
          </a:xfrm>
          <a:prstGeom prst="rect">
            <a:avLst/>
          </a:prstGeom>
        </p:spPr>
        <p:txBody>
          <a:bodyPr wrap="square">
            <a:spAutoFit/>
          </a:bodyPr>
          <a:lstStyle/>
          <a:p>
            <a:r>
              <a:rPr lang="en-US" sz="2800" dirty="0" smtClean="0">
                <a:solidFill>
                  <a:schemeClr val="bg1"/>
                </a:solidFill>
                <a:latin typeface="Sassoon Infant Std" panose="020B0503020103030203" pitchFamily="34" charset="0"/>
              </a:rPr>
              <a:t>Historically the pass mark has been 32 out of 40. However, if children do not reach the required standard, tailored support will be set up to ensure that your child can catch up. </a:t>
            </a:r>
          </a:p>
          <a:p>
            <a:endParaRPr lang="en-US" sz="2800" dirty="0">
              <a:latin typeface="Sassoon Infant Std" panose="020B0503020103030203" pitchFamily="34" charset="0"/>
            </a:endParaRPr>
          </a:p>
          <a:p>
            <a:r>
              <a:rPr lang="en-US" sz="2800" dirty="0" smtClean="0">
                <a:solidFill>
                  <a:schemeClr val="bg1"/>
                </a:solidFill>
                <a:latin typeface="Sassoon Infant Std" panose="020B0503020103030203" pitchFamily="34" charset="0"/>
              </a:rPr>
              <a:t>Children progress at different speeds so not reaching the score does not necessarily mean there is a problem. </a:t>
            </a:r>
          </a:p>
          <a:p>
            <a:endParaRPr lang="en-US" sz="2800" dirty="0" smtClean="0">
              <a:latin typeface="Sassoon Infant Std" panose="020B0503020103030203" pitchFamily="34" charset="0"/>
            </a:endParaRPr>
          </a:p>
          <a:p>
            <a:endParaRPr lang="en-US" sz="2800" dirty="0">
              <a:latin typeface="Sassoon Infant Std" panose="020B0503020103030203" pitchFamily="34" charset="0"/>
            </a:endParaRPr>
          </a:p>
          <a:p>
            <a:r>
              <a:rPr lang="en-US" sz="2800" dirty="0" smtClean="0">
                <a:latin typeface="Sassoon Infant Std" panose="020B0503020103030203" pitchFamily="34" charset="0"/>
              </a:rPr>
              <a:t>If they don’t pass in Year 1 your child will re-sit the check the following summer term in Year 2.</a:t>
            </a:r>
            <a:endParaRPr lang="en-GB" sz="2800" dirty="0">
              <a:latin typeface="Sassoon Infant Std" panose="020B0503020103030203" pitchFamily="34" charset="0"/>
            </a:endParaRPr>
          </a:p>
        </p:txBody>
      </p:sp>
    </p:spTree>
    <p:extLst>
      <p:ext uri="{BB962C8B-B14F-4D97-AF65-F5344CB8AC3E}">
        <p14:creationId xmlns:p14="http://schemas.microsoft.com/office/powerpoint/2010/main" val="1124056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493</TotalTime>
  <Words>739</Words>
  <Application>Microsoft Office PowerPoint</Application>
  <PresentationFormat>On-screen Show (4:3)</PresentationFormat>
  <Paragraphs>83</Paragraphs>
  <Slides>14</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Calibri</vt:lpstr>
      <vt:lpstr>Comic Sans MS</vt:lpstr>
      <vt:lpstr>Sassoon Infant Std</vt:lpstr>
      <vt:lpstr>Times New Roman</vt:lpstr>
      <vt:lpstr>Wingdings</vt:lpstr>
      <vt:lpstr>Composite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Dudley</dc:creator>
  <cp:lastModifiedBy>Gemma Ackroyd</cp:lastModifiedBy>
  <cp:revision>26</cp:revision>
  <dcterms:created xsi:type="dcterms:W3CDTF">2012-04-05T19:15:23Z</dcterms:created>
  <dcterms:modified xsi:type="dcterms:W3CDTF">2025-03-20T12:55:12Z</dcterms:modified>
</cp:coreProperties>
</file>