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324" r:id="rId2"/>
    <p:sldId id="325" r:id="rId3"/>
    <p:sldId id="293" r:id="rId4"/>
    <p:sldId id="348" r:id="rId5"/>
    <p:sldId id="275" r:id="rId6"/>
    <p:sldId id="261" r:id="rId7"/>
    <p:sldId id="340" r:id="rId8"/>
    <p:sldId id="349" r:id="rId9"/>
    <p:sldId id="258" r:id="rId10"/>
    <p:sldId id="308" r:id="rId11"/>
    <p:sldId id="312" r:id="rId12"/>
    <p:sldId id="350" r:id="rId13"/>
    <p:sldId id="360" r:id="rId14"/>
    <p:sldId id="326" r:id="rId15"/>
    <p:sldId id="313" r:id="rId16"/>
    <p:sldId id="361" r:id="rId17"/>
    <p:sldId id="363" r:id="rId18"/>
    <p:sldId id="359" r:id="rId19"/>
    <p:sldId id="365" r:id="rId20"/>
    <p:sldId id="260" r:id="rId21"/>
    <p:sldId id="327" r:id="rId22"/>
    <p:sldId id="272" r:id="rId23"/>
    <p:sldId id="356" r:id="rId24"/>
    <p:sldId id="357" r:id="rId25"/>
    <p:sldId id="330" r:id="rId26"/>
    <p:sldId id="311" r:id="rId27"/>
    <p:sldId id="289" r:id="rId28"/>
    <p:sldId id="292" r:id="rId29"/>
    <p:sldId id="316" r:id="rId30"/>
    <p:sldId id="339" r:id="rId31"/>
  </p:sldIdLst>
  <p:sldSz cx="9144000" cy="6858000" type="screen4x3"/>
  <p:notesSz cx="6669088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anose="0204060205030503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anose="0204060205030503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anose="0204060205030503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anose="0204060205030503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Book Antiqua" panose="0204060205030503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Book Antiqua" panose="0204060205030503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Book Antiqua" panose="0204060205030503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Book Antiqua" panose="0204060205030503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Book Antiqua" panose="0204060205030503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833" autoAdjust="0"/>
  </p:normalViewPr>
  <p:slideViewPr>
    <p:cSldViewPr>
      <p:cViewPr varScale="1">
        <p:scale>
          <a:sx n="101" d="100"/>
          <a:sy n="101" d="100"/>
        </p:scale>
        <p:origin x="191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279C9712-938E-4715-854A-63AD1FB3D5A5}" type="datetimeFigureOut">
              <a:rPr lang="en-GB"/>
              <a:pPr>
                <a:defRPr/>
              </a:pPr>
              <a:t>10/09/2026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63D0E9B-BF92-40E9-A997-26198FB1AD2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3B5B44C4-FB5C-4853-8D44-6B8558E1EE9D}" type="datetimeFigureOut">
              <a:rPr lang="en-GB"/>
              <a:pPr>
                <a:defRPr/>
              </a:pPr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F0C12BC-A07C-4BD1-B4FD-19717E0B02A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anose="02040602050305030304" pitchFamily="18" charset="0"/>
                <a:cs typeface="Arial" panose="020B0604020202020204" pitchFamily="34" charset="0"/>
              </a:defRPr>
            </a:lvl9pPr>
          </a:lstStyle>
          <a:p>
            <a:fld id="{92C7CA35-45B4-467D-9AD3-8E468414A23D}" type="slidenum">
              <a:rPr lang="en-GB" altLang="en-US" smtClean="0"/>
              <a:pPr/>
              <a:t>24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6020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58DD1-D3F3-4FA5-936D-3D00AE5A4C1A}" type="datetimeFigureOut">
              <a:rPr lang="en-GB"/>
              <a:pPr>
                <a:defRPr/>
              </a:pPr>
              <a:t>10/09/2026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E69C9-2575-498A-9EA7-7051CB79004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69280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CDDD9-C0B8-4C48-9DFE-B82CC4F71CEC}" type="datetimeFigureOut">
              <a:rPr lang="en-GB"/>
              <a:pPr>
                <a:defRPr/>
              </a:pPr>
              <a:t>10/09/2026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56BB4-3905-4207-B09F-389C904D4FD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51462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BB6FC-2518-4BB2-8724-81F847A536D2}" type="datetimeFigureOut">
              <a:rPr lang="en-GB"/>
              <a:pPr>
                <a:defRPr/>
              </a:pPr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3F115-0E7E-40B2-8881-1957A868D6C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32314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2FC1B-4047-4520-A03A-716DB167BBCD}" type="datetimeFigureOut">
              <a:rPr lang="en-GB"/>
              <a:pPr>
                <a:defRPr/>
              </a:pPr>
              <a:t>10/09/2026</a:t>
            </a:fld>
            <a:endParaRPr lang="en-GB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BA08D-B93B-494A-86B8-359D4CB03C0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9532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F0092-ECDB-4B73-9DF6-22BA0666013B}" type="datetimeFigureOut">
              <a:rPr lang="en-GB"/>
              <a:pPr>
                <a:defRPr/>
              </a:pPr>
              <a:t>10/09/2026</a:t>
            </a:fld>
            <a:endParaRPr lang="en-GB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BDB028-911D-4487-9161-8B7B37647A8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65300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5D6C5-53AC-49BA-9A0D-6BDA922F7B8D}" type="datetimeFigureOut">
              <a:rPr lang="en-GB"/>
              <a:pPr>
                <a:defRPr/>
              </a:pPr>
              <a:t>10/09/2026</a:t>
            </a:fld>
            <a:endParaRPr lang="en-GB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F053E-8D06-4495-BBAE-566DC21A7C7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18685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F3FCE-2954-4313-84C1-EB1F580DFAF8}" type="datetimeFigureOut">
              <a:rPr lang="en-GB"/>
              <a:pPr>
                <a:defRPr/>
              </a:pPr>
              <a:t>10/09/2026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F045F-417A-46A7-8394-1186768FB71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49970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CFA30-B383-463E-A7DC-54085E22C02B}" type="datetimeFigureOut">
              <a:rPr lang="en-GB"/>
              <a:pPr>
                <a:defRPr/>
              </a:pPr>
              <a:t>10/09/2026</a:t>
            </a:fld>
            <a:endParaRPr lang="en-GB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98F88-A5E3-43B8-852F-1C00F6C840A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6960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048AA-C9A1-43A9-9309-5562C931476B}" type="datetimeFigureOut">
              <a:rPr lang="en-GB"/>
              <a:pPr>
                <a:defRPr/>
              </a:pPr>
              <a:t>10/09/2026</a:t>
            </a:fld>
            <a:endParaRPr lang="en-GB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76E2-A358-440C-84E7-290868B27DA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50857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315D6-B775-467E-8333-3407886E5844}" type="datetimeFigureOut">
              <a:rPr lang="en-GB"/>
              <a:pPr>
                <a:defRPr/>
              </a:pPr>
              <a:t>10/09/2026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46D3C-5414-4737-A7D7-C074DA18932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7452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F67A3-1F40-46E4-8B3B-C9B2223371F2}" type="datetimeFigureOut">
              <a:rPr lang="en-GB"/>
              <a:pPr>
                <a:defRPr/>
              </a:pPr>
              <a:t>10/09/2026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AFF14-61AE-4736-99F0-33334CADA9A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83689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11A7C3C-81BC-48F9-A3A8-9CDA2C1E9BDF}" type="datetimeFigureOut">
              <a:rPr lang="en-GB"/>
              <a:pPr>
                <a:defRPr/>
              </a:pPr>
              <a:t>10/09/2026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BCBCBC"/>
                </a:solidFill>
              </a:defRPr>
            </a:lvl1pPr>
          </a:lstStyle>
          <a:p>
            <a:pPr>
              <a:defRPr/>
            </a:pPr>
            <a:fld id="{F7D3030B-DACD-4780-B1F6-B89450ADE19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91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anose="05020102010507070707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anose="05040102010807070707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213"/>
            <a:ext cx="9112250" cy="477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1481" y="764704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dirty="0">
                <a:solidFill>
                  <a:srgbClr val="C00000"/>
                </a:solidFill>
                <a:latin typeface="Arial Rounded MT Bold" panose="020F0704030504030204" pitchFamily="34" charset="0"/>
              </a:rPr>
              <a:t>A CAPITAL ADVENTURE FOR OUR YEAR 6 CHILDREN!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213"/>
            <a:ext cx="9112250" cy="477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1481" y="764704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dirty="0">
                <a:solidFill>
                  <a:srgbClr val="C00000"/>
                </a:solidFill>
                <a:latin typeface="Arial Rounded MT Bold" panose="020F0704030504030204" pitchFamily="34" charset="0"/>
              </a:rPr>
              <a:t>Year 6 Residential</a:t>
            </a:r>
            <a:br>
              <a:rPr lang="en-GB" dirty="0">
                <a:solidFill>
                  <a:srgbClr val="C00000"/>
                </a:solidFill>
                <a:latin typeface="Arial Rounded MT Bold" panose="020F0704030504030204" pitchFamily="34" charset="0"/>
              </a:rPr>
            </a:br>
            <a:r>
              <a:rPr lang="en-GB" dirty="0">
                <a:solidFill>
                  <a:srgbClr val="C00000"/>
                </a:solidFill>
                <a:latin typeface="Arial Rounded MT Bold" panose="020F0704030504030204" pitchFamily="34" charset="0"/>
              </a:rPr>
              <a:t>10</a:t>
            </a:r>
            <a:r>
              <a:rPr lang="en-GB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th </a:t>
            </a:r>
            <a:r>
              <a:rPr lang="en-GB" dirty="0">
                <a:solidFill>
                  <a:srgbClr val="C00000"/>
                </a:solidFill>
                <a:latin typeface="Arial Rounded MT Bold" panose="020F0704030504030204" pitchFamily="34" charset="0"/>
              </a:rPr>
              <a:t>March – 12</a:t>
            </a:r>
            <a:r>
              <a:rPr lang="en-GB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th</a:t>
            </a:r>
            <a:r>
              <a:rPr lang="en-GB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March 2027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coach travel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8840"/>
            <a:ext cx="3312369" cy="2861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41957" y="476672"/>
            <a:ext cx="756084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Wednesday 10</a:t>
            </a:r>
            <a:r>
              <a:rPr lang="en-GB" baseline="30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th</a:t>
            </a:r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March</a:t>
            </a:r>
            <a:b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</a:br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7.30am</a:t>
            </a:r>
          </a:p>
        </p:txBody>
      </p:sp>
      <p:sp>
        <p:nvSpPr>
          <p:cNvPr id="4" name="Rectangle 3"/>
          <p:cNvSpPr/>
          <p:nvPr/>
        </p:nvSpPr>
        <p:spPr>
          <a:xfrm>
            <a:off x="4283968" y="2348880"/>
            <a:ext cx="46085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Travel via the M62 down the M1</a:t>
            </a:r>
          </a:p>
          <a:p>
            <a:pPr algn="ctr"/>
            <a:endParaRPr lang="en-GB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n-GB" sz="3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A distance of over 200 miles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41957" y="476672"/>
            <a:ext cx="7560840" cy="1143000"/>
          </a:xfrm>
        </p:spPr>
        <p:txBody>
          <a:bodyPr>
            <a:normAutofit fontScale="90000"/>
          </a:bodyPr>
          <a:lstStyle/>
          <a:p>
            <a:r>
              <a:rPr lang="en-GB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Bring a packed breakfast, snacks and lunch including drinks</a:t>
            </a:r>
          </a:p>
        </p:txBody>
      </p:sp>
      <p:sp>
        <p:nvSpPr>
          <p:cNvPr id="4" name="Rectangle 3"/>
          <p:cNvSpPr/>
          <p:nvPr/>
        </p:nvSpPr>
        <p:spPr>
          <a:xfrm>
            <a:off x="4522377" y="2420888"/>
            <a:ext cx="46085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It’s a long way!</a:t>
            </a:r>
          </a:p>
          <a:p>
            <a:pPr algn="ctr"/>
            <a:endParaRPr lang="en-GB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n-GB" sz="3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We will stop at a service station for you to eat your mid-day snack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43" y="2852936"/>
            <a:ext cx="4422434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757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869160"/>
            <a:ext cx="8229600" cy="1800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St.Paul’s</a:t>
            </a:r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Youth Hostel London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808" y="260648"/>
            <a:ext cx="5917072" cy="502466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89" y="1417638"/>
            <a:ext cx="8480822" cy="5120648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The Lounge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552" y="4941168"/>
            <a:ext cx="8229600" cy="1143000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Dormitories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60648"/>
            <a:ext cx="8195084" cy="480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2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528" y="-45402"/>
            <a:ext cx="9486900" cy="6903402"/>
          </a:xfrm>
          <a:prstGeom prst="rect">
            <a:avLst/>
          </a:prstGeom>
        </p:spPr>
      </p:pic>
      <p:sp>
        <p:nvSpPr>
          <p:cNvPr id="5" name="5-Point Star 4"/>
          <p:cNvSpPr/>
          <p:nvPr/>
        </p:nvSpPr>
        <p:spPr>
          <a:xfrm>
            <a:off x="-100708" y="274638"/>
            <a:ext cx="557908" cy="50405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5-Point Star 5"/>
          <p:cNvSpPr/>
          <p:nvPr/>
        </p:nvSpPr>
        <p:spPr>
          <a:xfrm>
            <a:off x="4108920" y="4115595"/>
            <a:ext cx="485900" cy="48244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5-Point Star 6"/>
          <p:cNvSpPr/>
          <p:nvPr/>
        </p:nvSpPr>
        <p:spPr>
          <a:xfrm>
            <a:off x="3208575" y="4941168"/>
            <a:ext cx="557908" cy="50405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5-Point Star 7"/>
          <p:cNvSpPr/>
          <p:nvPr/>
        </p:nvSpPr>
        <p:spPr>
          <a:xfrm>
            <a:off x="6156176" y="1737678"/>
            <a:ext cx="557908" cy="50405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5-Point Star 8"/>
          <p:cNvSpPr/>
          <p:nvPr/>
        </p:nvSpPr>
        <p:spPr>
          <a:xfrm>
            <a:off x="8128892" y="3786163"/>
            <a:ext cx="557908" cy="50405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5-Point Star 9"/>
          <p:cNvSpPr/>
          <p:nvPr/>
        </p:nvSpPr>
        <p:spPr>
          <a:xfrm>
            <a:off x="2960139" y="3768436"/>
            <a:ext cx="405508" cy="35165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5-Point Star 10"/>
          <p:cNvSpPr/>
          <p:nvPr/>
        </p:nvSpPr>
        <p:spPr>
          <a:xfrm>
            <a:off x="1331640" y="5017368"/>
            <a:ext cx="405508" cy="35165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5-Point Star 11"/>
          <p:cNvSpPr/>
          <p:nvPr/>
        </p:nvSpPr>
        <p:spPr>
          <a:xfrm>
            <a:off x="3563729" y="2348880"/>
            <a:ext cx="405508" cy="35165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5-Point Star 12"/>
          <p:cNvSpPr/>
          <p:nvPr/>
        </p:nvSpPr>
        <p:spPr>
          <a:xfrm>
            <a:off x="2722675" y="3143267"/>
            <a:ext cx="485900" cy="48244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267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564" y="5445224"/>
            <a:ext cx="82296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ST. PAUL’S CATHEDRAL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07" y="332656"/>
            <a:ext cx="8111933" cy="4949860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0"/>
            <a:ext cx="7056784" cy="70950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908720"/>
            <a:ext cx="6471005" cy="482453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268562"/>
            <a:ext cx="2987824" cy="267260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GB" sz="4000" dirty="0">
                <a:solidFill>
                  <a:srgbClr val="FF0000"/>
                </a:solidFill>
                <a:effectLst/>
                <a:latin typeface="Arial Rounded MT Bold" panose="020F0704030504030204" pitchFamily="34" charset="0"/>
              </a:rPr>
              <a:t>The Whispering Gallery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Leicester Square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775" y="1547812"/>
            <a:ext cx="6648450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032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332656"/>
            <a:ext cx="6048375" cy="38766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966" y="2996952"/>
            <a:ext cx="5357470" cy="3523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36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948930"/>
            <a:ext cx="6772275" cy="39433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ounded Rectangle 2"/>
          <p:cNvSpPr/>
          <p:nvPr/>
        </p:nvSpPr>
        <p:spPr>
          <a:xfrm>
            <a:off x="179512" y="548680"/>
            <a:ext cx="8928992" cy="223224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An evening in the </a:t>
            </a:r>
          </a:p>
          <a:p>
            <a:pPr algn="ctr">
              <a:defRPr/>
            </a:pPr>
            <a:r>
              <a:rPr lang="en-GB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West End at the theatre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370653-5979-4D7C-B445-C23A728CC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92233"/>
            <a:ext cx="2286319" cy="31246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5C3E9E-7AC1-48AC-BDD8-0A7FF9A33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1268760"/>
            <a:ext cx="5673579" cy="518409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7" descr="http://www.changing-the-guard.com/images/destination-london/Guards-at-Buckingham-Pal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9213883" cy="489709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52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mage result for trafalgar squ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52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River Cruise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59" y="1340768"/>
            <a:ext cx="8019537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2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700808"/>
            <a:ext cx="8601141" cy="417646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TOWER BRIDGE </a:t>
            </a:r>
          </a:p>
        </p:txBody>
      </p:sp>
    </p:spTree>
    <p:extLst>
      <p:ext uri="{BB962C8B-B14F-4D97-AF65-F5344CB8AC3E}">
        <p14:creationId xmlns:p14="http://schemas.microsoft.com/office/powerpoint/2010/main" val="331251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013176"/>
            <a:ext cx="8229600" cy="114300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>
                <a:solidFill>
                  <a:srgbClr val="FF0000"/>
                </a:solidFill>
              </a:rPr>
              <a:t>THE HOUSES OF PARLIAMENT</a:t>
            </a:r>
          </a:p>
        </p:txBody>
      </p:sp>
      <p:pic>
        <p:nvPicPr>
          <p:cNvPr id="27651" name="Picture 2" descr="http://www.thedrum.com/uploads/news/old/25396/master.HousesOfParlia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0"/>
            <a:ext cx="7416800" cy="496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708920"/>
            <a:ext cx="6867525" cy="3848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ounded Rectangle 2"/>
          <p:cNvSpPr/>
          <p:nvPr/>
        </p:nvSpPr>
        <p:spPr>
          <a:xfrm>
            <a:off x="1619250" y="620713"/>
            <a:ext cx="6913563" cy="1800225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A workshop at the Houses of Parliament Education Centre</a:t>
            </a:r>
          </a:p>
          <a:p>
            <a:pPr algn="ctr">
              <a:defRPr/>
            </a:pPr>
            <a:r>
              <a:rPr lang="en-GB" sz="2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followed by a tour of the magnificent British Parliament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parliament.uk/ImageVault/Images/id_14430/scope_0/ImageVaultHandler.asp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3625065"/>
            <a:ext cx="5294147" cy="2972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4" name="Picture 4" descr="http://upload.wikimedia.org/wikipedia/en/6/6b/House_of_Lords_chamber_-_toward_thro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4608512" cy="3081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ounded Rectangle 1"/>
          <p:cNvSpPr/>
          <p:nvPr/>
        </p:nvSpPr>
        <p:spPr>
          <a:xfrm>
            <a:off x="5087618" y="620688"/>
            <a:ext cx="3456384" cy="133934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The House of Lords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51520" y="4441534"/>
            <a:ext cx="3456384" cy="133934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The House of Commons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giftsvouchers.co.uk/wp-content/uploads/2013/03/London-Eye-Capsu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461" y="116632"/>
            <a:ext cx="714375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536" y="5373216"/>
            <a:ext cx="8229600" cy="11430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normAutofit fontScale="975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THE EYE</a:t>
            </a:r>
          </a:p>
        </p:txBody>
      </p:sp>
    </p:spTree>
    <p:extLst>
      <p:ext uri="{BB962C8B-B14F-4D97-AF65-F5344CB8AC3E}">
        <p14:creationId xmlns:p14="http://schemas.microsoft.com/office/powerpoint/2010/main" val="29101834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05172" y="620688"/>
            <a:ext cx="8229600" cy="11430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>
            <a:normAutofit fontScale="975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solidFill>
                  <a:schemeClr val="dk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INSIDE ONE OF THE CAPSULES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7B69C2-3C05-4F7A-AAAF-67C2A43C7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736086"/>
            <a:ext cx="6626689" cy="49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486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40768" y="188640"/>
            <a:ext cx="8568952" cy="237626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Whilst in London, we will travel on the London Underground.</a:t>
            </a:r>
          </a:p>
          <a:p>
            <a:pPr algn="ctr">
              <a:defRPr/>
            </a:pPr>
            <a:endParaRPr lang="en-GB" sz="2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algn="ctr">
              <a:defRPr/>
            </a:pPr>
            <a:r>
              <a:rPr lang="en-GB" sz="2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The children will become familiar with the map and procedures of travelling on this systems prior to the residential.</a:t>
            </a:r>
          </a:p>
          <a:p>
            <a:pPr algn="ctr">
              <a:defRPr/>
            </a:pPr>
            <a:r>
              <a:rPr lang="en-GB" sz="2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Children will be in groups of 5 to one adult.</a:t>
            </a:r>
          </a:p>
        </p:txBody>
      </p:sp>
      <p:pic>
        <p:nvPicPr>
          <p:cNvPr id="3" name="Picture 2" descr="Image result for LONDON UNDERGROUND TUB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492896"/>
            <a:ext cx="8928992" cy="44644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96752"/>
            <a:ext cx="7811817" cy="4266532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Madame </a:t>
            </a:r>
            <a:r>
              <a:rPr lang="en-GB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Tussauds</a:t>
            </a:r>
            <a:r>
              <a:rPr lang="en-GB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Waxworks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96752"/>
            <a:ext cx="7542299" cy="39604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708920"/>
            <a:ext cx="7448550" cy="3990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Return to school for approximately 6pm on Friday 12</a:t>
            </a:r>
            <a:r>
              <a:rPr lang="en-GB" sz="4400" baseline="30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th</a:t>
            </a:r>
            <a:r>
              <a:rPr lang="en-GB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March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124744"/>
            <a:ext cx="7786688" cy="41624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sz="6600" dirty="0">
                <a:solidFill>
                  <a:srgbClr val="FF0000"/>
                </a:solidFill>
              </a:rPr>
              <a:t>£300</a:t>
            </a:r>
            <a:br>
              <a:rPr lang="en-GB" sz="6600" dirty="0">
                <a:solidFill>
                  <a:srgbClr val="FF0000"/>
                </a:solidFill>
              </a:rPr>
            </a:br>
            <a:br>
              <a:rPr lang="en-GB" sz="6600" dirty="0"/>
            </a:br>
            <a:r>
              <a:rPr lang="en-GB" sz="6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A non-returnable deposit of £60</a:t>
            </a:r>
            <a:br>
              <a:rPr lang="en-GB" sz="6600" dirty="0">
                <a:solidFill>
                  <a:srgbClr val="FF0000"/>
                </a:solidFill>
                <a:latin typeface="Arial Rounded MT Bold" panose="020F0704030504030204" pitchFamily="34" charset="0"/>
              </a:rPr>
            </a:br>
            <a:r>
              <a:rPr lang="en-GB" sz="6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by 1</a:t>
            </a:r>
            <a:r>
              <a:rPr lang="en-GB" sz="6600" baseline="30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st</a:t>
            </a:r>
            <a:r>
              <a:rPr lang="en-GB" sz="6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 October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8466"/>
            <a:ext cx="7786688" cy="1800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sz="6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Payment plan:</a:t>
            </a:r>
            <a:br>
              <a:rPr lang="en-GB" sz="6600" dirty="0">
                <a:solidFill>
                  <a:srgbClr val="FF0000"/>
                </a:solidFill>
                <a:latin typeface="Arial Rounded MT Bold" panose="020F0704030504030204" pitchFamily="34" charset="0"/>
              </a:rPr>
            </a:br>
            <a:endParaRPr lang="en-GB" sz="6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C3E392-C477-4551-8FBE-39A61BB6F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2233" y="1852392"/>
            <a:ext cx="5439534" cy="315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687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1334</TotalTime>
  <Words>209</Words>
  <Application>Microsoft Office PowerPoint</Application>
  <PresentationFormat>On-screen Show (4:3)</PresentationFormat>
  <Paragraphs>36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 Rounded MT Bold</vt:lpstr>
      <vt:lpstr>Book Antiqua</vt:lpstr>
      <vt:lpstr>Calibri</vt:lpstr>
      <vt:lpstr>Lucida Sans</vt:lpstr>
      <vt:lpstr>Wingdings</vt:lpstr>
      <vt:lpstr>Wingdings 2</vt:lpstr>
      <vt:lpstr>Wingdings 3</vt:lpstr>
      <vt:lpstr>Apex</vt:lpstr>
      <vt:lpstr>A CAPITAL ADVENTURE FOR OUR YEAR 6 CHILDREN!</vt:lpstr>
      <vt:lpstr>Year 6 Residential 10th March – 12th March 2027</vt:lpstr>
      <vt:lpstr>Wednesday 10th March 7.30am</vt:lpstr>
      <vt:lpstr>Bring a packed breakfast, snacks and lunch including drinks</vt:lpstr>
      <vt:lpstr>St.Paul’s Youth Hostel London</vt:lpstr>
      <vt:lpstr>The Lounge</vt:lpstr>
      <vt:lpstr>Dormitories</vt:lpstr>
      <vt:lpstr>PowerPoint Presentation</vt:lpstr>
      <vt:lpstr>ST. PAUL’S CATHEDRAL</vt:lpstr>
      <vt:lpstr>PowerPoint Presentation</vt:lpstr>
      <vt:lpstr>PowerPoint Presentation</vt:lpstr>
      <vt:lpstr>Leicester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River Cruise</vt:lpstr>
      <vt:lpstr>TOWER BRIDGE </vt:lpstr>
      <vt:lpstr>THE HOUSES OF PARLIAMENT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Madame Tussauds Waxworks</vt:lpstr>
      <vt:lpstr>Return to school for approximately 6pm on Friday 12th March </vt:lpstr>
      <vt:lpstr>£300  A non-returnable deposit of £60 by 1st  October </vt:lpstr>
      <vt:lpstr>Payment plan: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6 RESIDENTIAL</dc:title>
  <dc:creator>bhowar</dc:creator>
  <cp:lastModifiedBy>Gemma Ackroyd</cp:lastModifiedBy>
  <cp:revision>93</cp:revision>
  <cp:lastPrinted>2016-10-10T13:59:14Z</cp:lastPrinted>
  <dcterms:created xsi:type="dcterms:W3CDTF">2014-02-06T14:32:40Z</dcterms:created>
  <dcterms:modified xsi:type="dcterms:W3CDTF">2026-09-10T07:18:12Z</dcterms:modified>
</cp:coreProperties>
</file>