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77" r:id="rId28"/>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460" y="54"/>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033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806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001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122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369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335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1902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7501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709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39733eadc_0_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439733ead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86976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5102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94892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6289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39733eadc_0_54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439733eadc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39733eadc_0_5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439733ead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39733eadc_0_9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39733ead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439733eadc_0_11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439733ead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39733eadc_0_13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39733ead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39733eadc_0_16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439733eadc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439733eadc_0_18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439733eadc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5.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7.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8.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noRot="1" noMove="1" noResize="1" noEditPoints="1" noAdjustHandles="1" noChangeArrowheads="1" noChangeShapeType="1"/>
          </p:cNvSpPr>
          <p:nvPr/>
        </p:nvSpPr>
        <p:spPr>
          <a:xfrm>
            <a:off x="684049" y="456550"/>
            <a:ext cx="6131975"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Environmental Review</a:t>
            </a:r>
            <a:endParaRPr sz="4800"/>
          </a:p>
        </p:txBody>
      </p:sp>
      <p:sp>
        <p:nvSpPr>
          <p:cNvPr id="55" name="Google Shape;55;p13"/>
          <p:cNvSpPr txBox="1">
            <a:spLocks noGrp="1" noRot="1" noMove="1" noResize="1" noEditPoints="1" noAdjustHandles="1" noChangeArrowheads="1" noChangeShapeType="1"/>
          </p:cNvSpPr>
          <p:nvPr/>
        </p:nvSpPr>
        <p:spPr>
          <a:xfrm>
            <a:off x="550800" y="6853611"/>
            <a:ext cx="6458400" cy="2520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p>
          <a:p>
            <a:pPr marL="0" lvl="0" indent="0" algn="l" rtl="0">
              <a:spcBef>
                <a:spcPts val="0"/>
              </a:spcBef>
              <a:spcAft>
                <a:spcPts val="0"/>
              </a:spcAft>
              <a:buNone/>
            </a:pPr>
            <a:r>
              <a:rPr lang="en-GB" sz="1200" b="1" dirty="0">
                <a:solidFill>
                  <a:schemeClr val="tx1"/>
                </a:solidFill>
              </a:rPr>
              <a:t>Bella Yr3		</a:t>
            </a:r>
            <a:r>
              <a:rPr lang="en-GB" sz="1200" b="1" dirty="0" err="1">
                <a:solidFill>
                  <a:schemeClr val="tx1"/>
                </a:solidFill>
              </a:rPr>
              <a:t>Nieve</a:t>
            </a:r>
            <a:r>
              <a:rPr lang="en-GB" sz="1200" b="1" dirty="0">
                <a:solidFill>
                  <a:schemeClr val="tx1"/>
                </a:solidFill>
              </a:rPr>
              <a:t> Yr6</a:t>
            </a:r>
          </a:p>
          <a:p>
            <a:pPr marL="0" lvl="0" indent="0" algn="l" rtl="0">
              <a:spcBef>
                <a:spcPts val="0"/>
              </a:spcBef>
              <a:spcAft>
                <a:spcPts val="0"/>
              </a:spcAft>
              <a:buNone/>
            </a:pPr>
            <a:r>
              <a:rPr lang="en-GB" sz="1200" b="1" dirty="0">
                <a:solidFill>
                  <a:schemeClr val="tx1"/>
                </a:solidFill>
              </a:rPr>
              <a:t>Sienna </a:t>
            </a:r>
            <a:r>
              <a:rPr lang="en-GB" sz="1200" b="1" dirty="0" err="1">
                <a:solidFill>
                  <a:schemeClr val="tx1"/>
                </a:solidFill>
              </a:rPr>
              <a:t>Yr</a:t>
            </a:r>
            <a:r>
              <a:rPr lang="en-GB" sz="1200" b="1" dirty="0">
                <a:solidFill>
                  <a:schemeClr val="tx1"/>
                </a:solidFill>
              </a:rPr>
              <a:t> 3		Bethany Yr6</a:t>
            </a:r>
          </a:p>
          <a:p>
            <a:pPr marL="0" lvl="0" indent="0" algn="l" rtl="0">
              <a:spcBef>
                <a:spcPts val="0"/>
              </a:spcBef>
              <a:spcAft>
                <a:spcPts val="0"/>
              </a:spcAft>
              <a:buNone/>
            </a:pPr>
            <a:r>
              <a:rPr lang="en-GB" sz="1200" b="1" dirty="0">
                <a:solidFill>
                  <a:schemeClr val="tx1"/>
                </a:solidFill>
              </a:rPr>
              <a:t>Elliott Yr3		Alice P Yr6</a:t>
            </a:r>
          </a:p>
          <a:p>
            <a:pPr marL="0" lvl="0" indent="0" algn="l" rtl="0">
              <a:spcBef>
                <a:spcPts val="0"/>
              </a:spcBef>
              <a:spcAft>
                <a:spcPts val="0"/>
              </a:spcAft>
              <a:buNone/>
            </a:pPr>
            <a:r>
              <a:rPr lang="en-GB" sz="1200" b="1" dirty="0">
                <a:solidFill>
                  <a:schemeClr val="tx1"/>
                </a:solidFill>
              </a:rPr>
              <a:t>Bobby Yr4		</a:t>
            </a:r>
            <a:r>
              <a:rPr lang="en-GB" sz="1200" b="1" dirty="0" err="1">
                <a:solidFill>
                  <a:schemeClr val="tx1"/>
                </a:solidFill>
              </a:rPr>
              <a:t>Delveen</a:t>
            </a:r>
            <a:r>
              <a:rPr lang="en-GB" sz="1200" b="1" dirty="0">
                <a:solidFill>
                  <a:schemeClr val="tx1"/>
                </a:solidFill>
              </a:rPr>
              <a:t> Yr6</a:t>
            </a:r>
          </a:p>
          <a:p>
            <a:pPr marL="0" lvl="0" indent="0" algn="l" rtl="0">
              <a:spcBef>
                <a:spcPts val="0"/>
              </a:spcBef>
              <a:spcAft>
                <a:spcPts val="0"/>
              </a:spcAft>
              <a:buNone/>
            </a:pPr>
            <a:r>
              <a:rPr lang="en-GB" sz="1200" b="1" dirty="0">
                <a:solidFill>
                  <a:schemeClr val="tx1"/>
                </a:solidFill>
              </a:rPr>
              <a:t>Mila Yr3</a:t>
            </a:r>
          </a:p>
          <a:p>
            <a:pPr marL="0" lvl="0" indent="0" algn="l" rtl="0">
              <a:spcBef>
                <a:spcPts val="0"/>
              </a:spcBef>
              <a:spcAft>
                <a:spcPts val="0"/>
              </a:spcAft>
              <a:buNone/>
            </a:pPr>
            <a:r>
              <a:rPr lang="en-GB" sz="1200" b="1" dirty="0">
                <a:solidFill>
                  <a:schemeClr val="tx1"/>
                </a:solidFill>
              </a:rPr>
              <a:t>Laylah Yr3</a:t>
            </a:r>
          </a:p>
          <a:p>
            <a:pPr marL="0" lvl="0" indent="0" algn="l" rtl="0">
              <a:spcBef>
                <a:spcPts val="0"/>
              </a:spcBef>
              <a:spcAft>
                <a:spcPts val="0"/>
              </a:spcAft>
              <a:buNone/>
            </a:pPr>
            <a:r>
              <a:rPr lang="en-GB" sz="1200" b="1" dirty="0">
                <a:solidFill>
                  <a:schemeClr val="tx1"/>
                </a:solidFill>
              </a:rPr>
              <a:t>Bryson </a:t>
            </a:r>
            <a:r>
              <a:rPr lang="en-GB" sz="1200" b="1" dirty="0" err="1">
                <a:solidFill>
                  <a:schemeClr val="tx1"/>
                </a:solidFill>
              </a:rPr>
              <a:t>Yr</a:t>
            </a:r>
            <a:r>
              <a:rPr lang="en-GB" sz="1200" b="1" dirty="0">
                <a:solidFill>
                  <a:schemeClr val="tx1"/>
                </a:solidFill>
              </a:rPr>
              <a:t> 3</a:t>
            </a:r>
          </a:p>
          <a:p>
            <a:pPr marL="0" lvl="0" indent="0" algn="l" rtl="0">
              <a:spcBef>
                <a:spcPts val="0"/>
              </a:spcBef>
              <a:spcAft>
                <a:spcPts val="0"/>
              </a:spcAft>
              <a:buNone/>
            </a:pPr>
            <a:r>
              <a:rPr lang="en-GB" sz="1200" b="1" dirty="0" err="1">
                <a:solidFill>
                  <a:schemeClr val="tx1"/>
                </a:solidFill>
              </a:rPr>
              <a:t>Sanjida</a:t>
            </a:r>
            <a:r>
              <a:rPr lang="en-GB" sz="1200" b="1" dirty="0">
                <a:solidFill>
                  <a:schemeClr val="tx1"/>
                </a:solidFill>
              </a:rPr>
              <a:t> Yr3</a:t>
            </a:r>
          </a:p>
          <a:p>
            <a:pPr marL="0" lvl="0" indent="0" algn="l" rtl="0">
              <a:spcBef>
                <a:spcPts val="0"/>
              </a:spcBef>
              <a:spcAft>
                <a:spcPts val="0"/>
              </a:spcAft>
              <a:buNone/>
            </a:pPr>
            <a:r>
              <a:rPr lang="en-GB" sz="1200" b="1" dirty="0">
                <a:solidFill>
                  <a:schemeClr val="tx1"/>
                </a:solidFill>
              </a:rPr>
              <a:t>Owen Yr5</a:t>
            </a:r>
          </a:p>
          <a:p>
            <a:pPr marL="0" lvl="0" indent="0" algn="l" rtl="0">
              <a:spcBef>
                <a:spcPts val="0"/>
              </a:spcBef>
              <a:spcAft>
                <a:spcPts val="0"/>
              </a:spcAft>
              <a:buNone/>
            </a:pPr>
            <a:r>
              <a:rPr lang="en-GB" sz="1200" b="1" dirty="0">
                <a:solidFill>
                  <a:schemeClr val="tx1"/>
                </a:solidFill>
              </a:rPr>
              <a:t>Isla Yr5</a:t>
            </a:r>
          </a:p>
          <a:p>
            <a:pPr marL="0" lvl="0" indent="0" algn="l" rtl="0">
              <a:spcBef>
                <a:spcPts val="0"/>
              </a:spcBef>
              <a:spcAft>
                <a:spcPts val="0"/>
              </a:spcAft>
              <a:buNone/>
            </a:pPr>
            <a:r>
              <a:rPr lang="en-GB" sz="1200" b="1" dirty="0">
                <a:solidFill>
                  <a:schemeClr val="tx1"/>
                </a:solidFill>
              </a:rPr>
              <a:t>Katie Yr3</a:t>
            </a:r>
          </a:p>
          <a:p>
            <a:pPr marL="0" lvl="0" indent="0" algn="l" rtl="0">
              <a:spcBef>
                <a:spcPts val="0"/>
              </a:spcBef>
              <a:spcAft>
                <a:spcPts val="0"/>
              </a:spcAft>
              <a:buNone/>
            </a:pPr>
            <a:endParaRPr lang="en-GB" dirty="0">
              <a:solidFill>
                <a:schemeClr val="tx1"/>
              </a:solidFill>
            </a:endParaRPr>
          </a:p>
        </p:txBody>
      </p:sp>
      <p:grpSp>
        <p:nvGrpSpPr>
          <p:cNvPr id="58" name="Google Shape;58;p13"/>
          <p:cNvGrpSpPr>
            <a:grpSpLocks noGrp="1" noUngrp="1" noRot="1" noMove="1" noResize="1"/>
          </p:cNvGrpSpPr>
          <p:nvPr/>
        </p:nvGrpSpPr>
        <p:grpSpPr>
          <a:xfrm>
            <a:off x="694800" y="6475382"/>
            <a:ext cx="1934874" cy="722475"/>
            <a:chOff x="828675" y="2497049"/>
            <a:chExt cx="1934874" cy="722475"/>
          </a:xfrm>
        </p:grpSpPr>
        <p:pic>
          <p:nvPicPr>
            <p:cNvPr id="59" name="Google Shape;59;p13"/>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828675" y="2563325"/>
              <a:ext cx="1934874" cy="589925"/>
            </a:xfrm>
            <a:prstGeom prst="rect">
              <a:avLst/>
            </a:prstGeom>
            <a:noFill/>
            <a:ln>
              <a:noFill/>
            </a:ln>
          </p:spPr>
        </p:pic>
        <p:sp>
          <p:nvSpPr>
            <p:cNvPr id="60" name="Google Shape;60;p13"/>
            <p:cNvSpPr txBox="1">
              <a:spLocks noGrp="1" noRot="1" noMove="1" noResize="1" noEditPoints="1" noAdjustHandles="1" noChangeArrowheads="1" noChangeShapeType="1"/>
            </p:cNvSpPr>
            <p:nvPr/>
          </p:nvSpPr>
          <p:spPr>
            <a:xfrm>
              <a:off x="1144812" y="2497049"/>
              <a:ext cx="13026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Completed By</a:t>
              </a:r>
              <a:endParaRPr sz="1500" b="1"/>
            </a:p>
          </p:txBody>
        </p:sp>
      </p:grpSp>
      <p:cxnSp>
        <p:nvCxnSpPr>
          <p:cNvPr id="65" name="Google Shape;65;p13"/>
          <p:cNvCxnSpPr>
            <a:cxnSpLocks noGrp="1" noRot="1" noMove="1" noResize="1" noEditPoints="1" noAdjustHandles="1" noChangeArrowheads="1" noChangeShapeType="1"/>
          </p:cNvCxnSpPr>
          <p:nvPr/>
        </p:nvCxnSpPr>
        <p:spPr>
          <a:xfrm flipH="1">
            <a:off x="666825" y="2351250"/>
            <a:ext cx="6407100" cy="11700"/>
          </a:xfrm>
          <a:prstGeom prst="straightConnector1">
            <a:avLst/>
          </a:prstGeom>
          <a:noFill/>
          <a:ln w="19050" cap="flat" cmpd="sng">
            <a:solidFill>
              <a:srgbClr val="EA5A12"/>
            </a:solidFill>
            <a:prstDash val="solid"/>
            <a:round/>
            <a:headEnd type="none" w="med" len="med"/>
            <a:tailEnd type="none" w="med" len="med"/>
          </a:ln>
        </p:spPr>
      </p:cxnSp>
      <p:grpSp>
        <p:nvGrpSpPr>
          <p:cNvPr id="4" name="Group 3">
            <a:extLst>
              <a:ext uri="{FF2B5EF4-FFF2-40B4-BE49-F238E27FC236}">
                <a16:creationId xmlns:a16="http://schemas.microsoft.com/office/drawing/2014/main" id="{B271529C-3DC2-737D-FC35-ED50CF96EDCE}"/>
              </a:ext>
            </a:extLst>
          </p:cNvPr>
          <p:cNvGrpSpPr>
            <a:grpSpLocks noGrp="1" noUngrp="1" noRot="1" noMove="1" noResize="1"/>
          </p:cNvGrpSpPr>
          <p:nvPr/>
        </p:nvGrpSpPr>
        <p:grpSpPr>
          <a:xfrm>
            <a:off x="765625" y="2568463"/>
            <a:ext cx="6028425" cy="3890572"/>
            <a:chOff x="765625" y="2568463"/>
            <a:chExt cx="6028425" cy="3890572"/>
          </a:xfrm>
        </p:grpSpPr>
        <p:sp>
          <p:nvSpPr>
            <p:cNvPr id="57" name="Google Shape;57;p13"/>
            <p:cNvSpPr txBox="1">
              <a:spLocks noGrp="1" noRot="1" noMove="1" noResize="1" noEditPoints="1" noAdjustHandles="1" noChangeArrowheads="1" noChangeShapeType="1"/>
            </p:cNvSpPr>
            <p:nvPr/>
          </p:nvSpPr>
          <p:spPr>
            <a:xfrm>
              <a:off x="765625" y="2568463"/>
              <a:ext cx="5608500" cy="166042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dirty="0">
                  <a:solidFill>
                    <a:schemeClr val="dk1"/>
                  </a:solidFill>
                </a:rPr>
                <a:t>This is the editable version of the Eco-Schools Environmental Review. You can complete it by adding to the slides and then saving it as a PDF for quick upload to the Eco-Schools application form. Alternatively, you can simply upload the completed review as a PowerPoint file. The PowerPoint format enables you to easily present your Environmental Review, either for completion as a group with your Eco-Committee or for sharing your findings with your school community.</a:t>
              </a:r>
            </a:p>
          </p:txBody>
        </p:sp>
        <p:grpSp>
          <p:nvGrpSpPr>
            <p:cNvPr id="2" name="Group 1">
              <a:extLst>
                <a:ext uri="{FF2B5EF4-FFF2-40B4-BE49-F238E27FC236}">
                  <a16:creationId xmlns:a16="http://schemas.microsoft.com/office/drawing/2014/main" id="{C1AD4F64-9142-C70D-8E90-3FC2BC88E4B0}"/>
                </a:ext>
              </a:extLst>
            </p:cNvPr>
            <p:cNvGrpSpPr>
              <a:grpSpLocks noGrp="1" noUngrp="1" noRot="1" noMove="1" noResize="1"/>
            </p:cNvGrpSpPr>
            <p:nvPr/>
          </p:nvGrpSpPr>
          <p:grpSpPr>
            <a:xfrm>
              <a:off x="1002392" y="3953341"/>
              <a:ext cx="5791658" cy="2505694"/>
              <a:chOff x="1002392" y="3953341"/>
              <a:chExt cx="5791658" cy="2505694"/>
            </a:xfrm>
          </p:grpSpPr>
          <p:sp>
            <p:nvSpPr>
              <p:cNvPr id="61" name="Google Shape;61;p13"/>
              <p:cNvSpPr>
                <a:spLocks noGrp="1" noRot="1" noMove="1" noResize="1" noEditPoints="1" noAdjustHandles="1" noChangeArrowheads="1" noChangeShapeType="1"/>
              </p:cNvSpPr>
              <p:nvPr/>
            </p:nvSpPr>
            <p:spPr>
              <a:xfrm>
                <a:off x="1002392" y="4313941"/>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57;p13">
                <a:extLst>
                  <a:ext uri="{FF2B5EF4-FFF2-40B4-BE49-F238E27FC236}">
                    <a16:creationId xmlns:a16="http://schemas.microsoft.com/office/drawing/2014/main" id="{924C486E-27A4-730E-325B-82DE0E2E0FF9}"/>
                  </a:ext>
                </a:extLst>
              </p:cNvPr>
              <p:cNvSpPr txBox="1">
                <a:spLocks noGrp="1" noRot="1" noMove="1" noResize="1" noEditPoints="1" noAdjustHandles="1" noChangeArrowheads="1" noChangeShapeType="1"/>
              </p:cNvSpPr>
              <p:nvPr/>
            </p:nvSpPr>
            <p:spPr>
              <a:xfrm>
                <a:off x="1185550" y="3953341"/>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dirty="0">
                    <a:solidFill>
                      <a:schemeClr val="dk1"/>
                    </a:solidFill>
                  </a:rPr>
                  <a:t>Give yourself a ‘Y’ for every ‘yes’ answer and an ‘N’ for every ‘no’ you can do this digitally!</a:t>
                </a:r>
              </a:p>
            </p:txBody>
          </p:sp>
          <p:sp>
            <p:nvSpPr>
              <p:cNvPr id="63" name="Google Shape;63;p13"/>
              <p:cNvSpPr>
                <a:spLocks noGrp="1" noRot="1" noMove="1" noResize="1" noEditPoints="1" noAdjustHandles="1" noChangeArrowheads="1" noChangeShapeType="1"/>
              </p:cNvSpPr>
              <p:nvPr/>
            </p:nvSpPr>
            <p:spPr>
              <a:xfrm>
                <a:off x="1002392" y="4825278"/>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p13">
                <a:extLst>
                  <a:ext uri="{FF2B5EF4-FFF2-40B4-BE49-F238E27FC236}">
                    <a16:creationId xmlns:a16="http://schemas.microsoft.com/office/drawing/2014/main" id="{89DF2DE8-03A1-3803-0572-7ECF85181CDE}"/>
                  </a:ext>
                </a:extLst>
              </p:cNvPr>
              <p:cNvSpPr txBox="1">
                <a:spLocks noGrp="1" noRot="1" noMove="1" noResize="1" noEditPoints="1" noAdjustHandles="1" noChangeArrowheads="1" noChangeShapeType="1"/>
              </p:cNvSpPr>
              <p:nvPr/>
            </p:nvSpPr>
            <p:spPr>
              <a:xfrm>
                <a:off x="1185550" y="4559545"/>
                <a:ext cx="5608500" cy="68708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dirty="0">
                    <a:solidFill>
                      <a:schemeClr val="dk1"/>
                    </a:solidFill>
                  </a:rPr>
                  <a:t>To calculate your score for each topic, count the number of ‘Y’s.</a:t>
                </a:r>
              </a:p>
            </p:txBody>
          </p:sp>
          <p:sp>
            <p:nvSpPr>
              <p:cNvPr id="64" name="Google Shape;64;p13"/>
              <p:cNvSpPr>
                <a:spLocks noGrp="1" noRot="1" noMove="1" noResize="1" noEditPoints="1" noAdjustHandles="1" noChangeArrowheads="1" noChangeShapeType="1"/>
              </p:cNvSpPr>
              <p:nvPr/>
            </p:nvSpPr>
            <p:spPr>
              <a:xfrm>
                <a:off x="1002392" y="5336615"/>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p13">
                <a:extLst>
                  <a:ext uri="{FF2B5EF4-FFF2-40B4-BE49-F238E27FC236}">
                    <a16:creationId xmlns:a16="http://schemas.microsoft.com/office/drawing/2014/main" id="{A15BDA62-F804-DA96-0CBC-13C9F37FA3F0}"/>
                  </a:ext>
                </a:extLst>
              </p:cNvPr>
              <p:cNvSpPr txBox="1">
                <a:spLocks noGrp="1" noRot="1" noMove="1" noResize="1" noEditPoints="1" noAdjustHandles="1" noChangeArrowheads="1" noChangeShapeType="1"/>
              </p:cNvSpPr>
              <p:nvPr/>
            </p:nvSpPr>
            <p:spPr>
              <a:xfrm>
                <a:off x="1185550" y="4971080"/>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If you are unable to answer a question leave it blank, this will not affect your </a:t>
                </a:r>
                <a:br>
                  <a:rPr lang="en-GB" sz="1100">
                    <a:solidFill>
                      <a:schemeClr val="dk1"/>
                    </a:solidFill>
                  </a:rPr>
                </a:br>
                <a:r>
                  <a:rPr lang="en-GB" sz="1100">
                    <a:solidFill>
                      <a:schemeClr val="dk1"/>
                    </a:solidFill>
                  </a:rPr>
                  <a:t>Eco-Schools Green Flag application.</a:t>
                </a:r>
              </a:p>
            </p:txBody>
          </p:sp>
          <p:sp>
            <p:nvSpPr>
              <p:cNvPr id="14" name="Google Shape;64;p13"/>
              <p:cNvSpPr>
                <a:spLocks noGrp="1" noRot="1" noMove="1" noResize="1" noEditPoints="1" noAdjustHandles="1" noChangeArrowheads="1" noChangeShapeType="1"/>
              </p:cNvSpPr>
              <p:nvPr/>
            </p:nvSpPr>
            <p:spPr>
              <a:xfrm>
                <a:off x="1002392" y="5941960"/>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p13">
                <a:extLst>
                  <a:ext uri="{FF2B5EF4-FFF2-40B4-BE49-F238E27FC236}">
                    <a16:creationId xmlns:a16="http://schemas.microsoft.com/office/drawing/2014/main" id="{D482E8D6-1EB3-A7AA-ACCB-5DFC8EFC9401}"/>
                  </a:ext>
                </a:extLst>
              </p:cNvPr>
              <p:cNvSpPr txBox="1">
                <a:spLocks noGrp="1" noRot="1" noMove="1" noResize="1" noEditPoints="1" noAdjustHandles="1" noChangeArrowheads="1" noChangeShapeType="1"/>
              </p:cNvSpPr>
              <p:nvPr/>
            </p:nvSpPr>
            <p:spPr>
              <a:xfrm>
                <a:off x="1185550" y="5577285"/>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 and don’t worry if you have low scores on the Environmental Review, this just means you can make an even greater impact this year! </a:t>
                </a: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7200" y="12168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Litter</a:t>
            </a:r>
            <a:endParaRPr sz="4800" dirty="0"/>
          </a:p>
        </p:txBody>
      </p:sp>
      <p:cxnSp>
        <p:nvCxnSpPr>
          <p:cNvPr id="261" name="Google Shape;261;p22"/>
          <p:cNvCxnSpPr>
            <a:cxnSpLocks noGrp="1" noRot="1" noMove="1" noResize="1" noEditPoints="1" noAdjustHandles="1" noChangeArrowheads="1" noChangeShapeType="1"/>
          </p:cNvCxnSpPr>
          <p:nvPr/>
        </p:nvCxnSpPr>
        <p:spPr>
          <a:xfrm rot="10800000">
            <a:off x="666000" y="2361600"/>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43" y="2211109"/>
            <a:ext cx="850113" cy="307777"/>
          </a:xfrm>
          <a:prstGeom prst="rect">
            <a:avLst/>
          </a:prstGeom>
          <a:noFill/>
        </p:spPr>
        <p:txBody>
          <a:bodyPr wrap="square" rtlCol="0">
            <a:spAutoFit/>
          </a:bodyPr>
          <a:lstStyle/>
          <a:p>
            <a:pPr algn="ctr"/>
            <a:r>
              <a:rPr lang="en-GB"/>
              <a:t>Y/N</a:t>
            </a:r>
          </a:p>
        </p:txBody>
      </p:sp>
      <p:grpSp>
        <p:nvGrpSpPr>
          <p:cNvPr id="5" name="Group 4">
            <a:extLst>
              <a:ext uri="{FF2B5EF4-FFF2-40B4-BE49-F238E27FC236}">
                <a16:creationId xmlns:a16="http://schemas.microsoft.com/office/drawing/2014/main" id="{08DD7032-50CC-25E4-BD9E-012306C7FD57}"/>
              </a:ext>
            </a:extLst>
          </p:cNvPr>
          <p:cNvGrpSpPr>
            <a:grpSpLocks noGrp="1" noUngrp="1" noRot="1" noMove="1" noResize="1"/>
          </p:cNvGrpSpPr>
          <p:nvPr/>
        </p:nvGrpSpPr>
        <p:grpSpPr>
          <a:xfrm>
            <a:off x="561900" y="2779200"/>
            <a:ext cx="6361200" cy="584775"/>
            <a:chOff x="561900" y="3079004"/>
            <a:chExt cx="6361200" cy="584775"/>
          </a:xfrm>
        </p:grpSpPr>
        <p:sp>
          <p:nvSpPr>
            <p:cNvPr id="247" name="Google Shape;247;p22"/>
            <p:cNvSpPr txBox="1">
              <a:spLocks noGrp="1" noRot="1" noMove="1" noResize="1" noEditPoints="1" noAdjustHandles="1" noChangeArrowheads="1" noChangeShapeType="1"/>
            </p:cNvSpPr>
            <p:nvPr/>
          </p:nvSpPr>
          <p:spPr>
            <a:xfrm>
              <a:off x="1116300" y="3179046"/>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access to litter-picking equipment?</a:t>
              </a:r>
              <a:endParaRPr sz="1300" dirty="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900" y="3158064"/>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7100" y="307900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grpSp>
      <p:grpSp>
        <p:nvGrpSpPr>
          <p:cNvPr id="13" name="Group 12">
            <a:extLst>
              <a:ext uri="{FF2B5EF4-FFF2-40B4-BE49-F238E27FC236}">
                <a16:creationId xmlns:a16="http://schemas.microsoft.com/office/drawing/2014/main" id="{DBB8F830-C4D8-A4CA-F25D-1C1DE0BC85BC}"/>
              </a:ext>
            </a:extLst>
          </p:cNvPr>
          <p:cNvGrpSpPr>
            <a:grpSpLocks noGrp="1" noUngrp="1" noRot="1" noMove="1" noResize="1"/>
          </p:cNvGrpSpPr>
          <p:nvPr/>
        </p:nvGrpSpPr>
        <p:grpSpPr>
          <a:xfrm>
            <a:off x="561900" y="8416800"/>
            <a:ext cx="6361200" cy="584775"/>
            <a:chOff x="561900" y="8716604"/>
            <a:chExt cx="6361200" cy="584775"/>
          </a:xfrm>
        </p:grpSpPr>
        <p:pic>
          <p:nvPicPr>
            <p:cNvPr id="263" name="Google Shape;263;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900" y="8795407"/>
              <a:ext cx="422519" cy="427169"/>
            </a:xfrm>
            <a:prstGeom prst="rect">
              <a:avLst/>
            </a:prstGeom>
            <a:noFill/>
            <a:ln>
              <a:noFill/>
            </a:ln>
          </p:spPr>
        </p:pic>
        <p:sp>
          <p:nvSpPr>
            <p:cNvPr id="26" name="Google Shape;247;p22"/>
            <p:cNvSpPr txBox="1">
              <a:spLocks noGrp="1" noRot="1" noMove="1" noResize="1" noEditPoints="1" noAdjustHandles="1" noChangeArrowheads="1" noChangeShapeType="1"/>
            </p:cNvSpPr>
            <p:nvPr/>
          </p:nvSpPr>
          <p:spPr>
            <a:xfrm>
              <a:off x="1116300" y="8716619"/>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enough bins inside and outside the school building (e.g., they never overflow)?</a:t>
              </a:r>
              <a:endParaRPr sz="1300" dirty="0">
                <a:solidFill>
                  <a:schemeClr val="dk1"/>
                </a:solidFill>
              </a:endParaRPr>
            </a:p>
          </p:txBody>
        </p:sp>
        <p:sp>
          <p:nvSpPr>
            <p:cNvPr id="28" name="TextBox 27"/>
            <p:cNvSpPr txBox="1">
              <a:spLocks noGrp="1" noRot="1" noMove="1" noResize="1" noEditPoints="1" noAdjustHandles="1" noChangeArrowheads="1" noChangeShapeType="1"/>
            </p:cNvSpPr>
            <p:nvPr/>
          </p:nvSpPr>
          <p:spPr>
            <a:xfrm>
              <a:off x="6347100" y="871660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grpSp>
      <p:grpSp>
        <p:nvGrpSpPr>
          <p:cNvPr id="8" name="Group 7">
            <a:extLst>
              <a:ext uri="{FF2B5EF4-FFF2-40B4-BE49-F238E27FC236}">
                <a16:creationId xmlns:a16="http://schemas.microsoft.com/office/drawing/2014/main" id="{F808C0D3-36BF-1CD4-179F-1A59E97D3CCA}"/>
              </a:ext>
            </a:extLst>
          </p:cNvPr>
          <p:cNvGrpSpPr>
            <a:grpSpLocks noGrp="1" noUngrp="1" noRot="1" noMove="1" noResize="1"/>
          </p:cNvGrpSpPr>
          <p:nvPr/>
        </p:nvGrpSpPr>
        <p:grpSpPr>
          <a:xfrm>
            <a:off x="561900" y="3618782"/>
            <a:ext cx="6361200" cy="584775"/>
            <a:chOff x="561900" y="3918586"/>
            <a:chExt cx="6361200" cy="584775"/>
          </a:xfrm>
        </p:grpSpPr>
        <p:pic>
          <p:nvPicPr>
            <p:cNvPr id="249" name="Google Shape;249;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900" y="3997646"/>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300" y="3918601"/>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young people from your school litter-picked in your school grounds in the last twelve months?</a:t>
              </a:r>
              <a:endParaRPr sz="1300">
                <a:solidFill>
                  <a:schemeClr val="dk1"/>
                </a:solidFill>
              </a:endParaRPr>
            </a:p>
          </p:txBody>
        </p:sp>
        <p:sp>
          <p:nvSpPr>
            <p:cNvPr id="29" name="TextBox 28"/>
            <p:cNvSpPr txBox="1">
              <a:spLocks noGrp="1" noRot="1" noMove="1" noResize="1" noEditPoints="1" noAdjustHandles="1" noChangeArrowheads="1" noChangeShapeType="1"/>
            </p:cNvSpPr>
            <p:nvPr/>
          </p:nvSpPr>
          <p:spPr>
            <a:xfrm>
              <a:off x="6347100" y="391858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grpSp>
      <p:grpSp>
        <p:nvGrpSpPr>
          <p:cNvPr id="9" name="Group 8">
            <a:extLst>
              <a:ext uri="{FF2B5EF4-FFF2-40B4-BE49-F238E27FC236}">
                <a16:creationId xmlns:a16="http://schemas.microsoft.com/office/drawing/2014/main" id="{C290B710-D59E-05B6-4638-E7C40B0A10F9}"/>
              </a:ext>
            </a:extLst>
          </p:cNvPr>
          <p:cNvGrpSpPr>
            <a:grpSpLocks noGrp="1" noUngrp="1" noRot="1" noMove="1" noResize="1"/>
          </p:cNvGrpSpPr>
          <p:nvPr/>
        </p:nvGrpSpPr>
        <p:grpSpPr>
          <a:xfrm>
            <a:off x="561900" y="4458364"/>
            <a:ext cx="6361200" cy="584775"/>
            <a:chOff x="561900" y="4758168"/>
            <a:chExt cx="6361200" cy="584775"/>
          </a:xfrm>
        </p:grpSpPr>
        <p:pic>
          <p:nvPicPr>
            <p:cNvPr id="250" name="Google Shape;250;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900" y="4837228"/>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300" y="4758183"/>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young people from your school litter-picked in your local community in the last twelve months?</a:t>
              </a:r>
              <a:endParaRPr sz="1300" dirty="0">
                <a:solidFill>
                  <a:schemeClr val="dk1"/>
                </a:solidFill>
              </a:endParaRPr>
            </a:p>
          </p:txBody>
        </p:sp>
        <p:sp>
          <p:nvSpPr>
            <p:cNvPr id="30" name="TextBox 29"/>
            <p:cNvSpPr txBox="1">
              <a:spLocks noGrp="1" noRot="1" noMove="1" noResize="1" noEditPoints="1" noAdjustHandles="1" noChangeArrowheads="1" noChangeShapeType="1"/>
            </p:cNvSpPr>
            <p:nvPr/>
          </p:nvSpPr>
          <p:spPr>
            <a:xfrm>
              <a:off x="6347100" y="475816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grpSp>
      <p:grpSp>
        <p:nvGrpSpPr>
          <p:cNvPr id="10" name="Group 9">
            <a:extLst>
              <a:ext uri="{FF2B5EF4-FFF2-40B4-BE49-F238E27FC236}">
                <a16:creationId xmlns:a16="http://schemas.microsoft.com/office/drawing/2014/main" id="{274A6827-CA88-BD6C-7267-77B1272EEBF6}"/>
              </a:ext>
            </a:extLst>
          </p:cNvPr>
          <p:cNvGrpSpPr>
            <a:grpSpLocks noGrp="1" noUngrp="1" noRot="1" noMove="1" noResize="1"/>
          </p:cNvGrpSpPr>
          <p:nvPr/>
        </p:nvGrpSpPr>
        <p:grpSpPr>
          <a:xfrm>
            <a:off x="561900" y="5297946"/>
            <a:ext cx="6361200" cy="984855"/>
            <a:chOff x="561900" y="5597750"/>
            <a:chExt cx="6361200" cy="984855"/>
          </a:xfrm>
        </p:grpSpPr>
        <p:pic>
          <p:nvPicPr>
            <p:cNvPr id="251" name="Google Shape;251;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900" y="5877110"/>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300" y="5597750"/>
              <a:ext cx="5025900" cy="98485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members of your school community (e.g., families, businesses, nearby schools, council members etc.) been invited to participate in a litter-pick organised by your school in the last twelve months?</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7100" y="579779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grpSp>
      <p:grpSp>
        <p:nvGrpSpPr>
          <p:cNvPr id="11" name="Group 10">
            <a:extLst>
              <a:ext uri="{FF2B5EF4-FFF2-40B4-BE49-F238E27FC236}">
                <a16:creationId xmlns:a16="http://schemas.microsoft.com/office/drawing/2014/main" id="{C8AB79FA-0A47-E22A-9358-C3CBCBFE2EEA}"/>
              </a:ext>
            </a:extLst>
          </p:cNvPr>
          <p:cNvGrpSpPr>
            <a:grpSpLocks noGrp="1" noUngrp="1" noRot="1" noMove="1" noResize="1"/>
          </p:cNvGrpSpPr>
          <p:nvPr/>
        </p:nvGrpSpPr>
        <p:grpSpPr>
          <a:xfrm>
            <a:off x="561900" y="6537608"/>
            <a:ext cx="6361200" cy="784800"/>
            <a:chOff x="561900" y="6837412"/>
            <a:chExt cx="6361200" cy="784800"/>
          </a:xfrm>
        </p:grpSpPr>
        <p:pic>
          <p:nvPicPr>
            <p:cNvPr id="252" name="Google Shape;252;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900" y="7016745"/>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300" y="6837412"/>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allow pupils to loan litter-picking equipment during evenings and weekends, to complete litter-picks with family members outside school hours?</a:t>
              </a:r>
            </a:p>
          </p:txBody>
        </p:sp>
        <p:sp>
          <p:nvSpPr>
            <p:cNvPr id="32" name="TextBox 31"/>
            <p:cNvSpPr txBox="1">
              <a:spLocks noGrp="1" noRot="1" noMove="1" noResize="1" noEditPoints="1" noAdjustHandles="1" noChangeArrowheads="1" noChangeShapeType="1"/>
            </p:cNvSpPr>
            <p:nvPr/>
          </p:nvSpPr>
          <p:spPr>
            <a:xfrm>
              <a:off x="6347100" y="693742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grpSp>
      <p:grpSp>
        <p:nvGrpSpPr>
          <p:cNvPr id="12" name="Group 11">
            <a:extLst>
              <a:ext uri="{FF2B5EF4-FFF2-40B4-BE49-F238E27FC236}">
                <a16:creationId xmlns:a16="http://schemas.microsoft.com/office/drawing/2014/main" id="{BBD2D910-83CF-2E7B-F5B5-6807368A8203}"/>
              </a:ext>
            </a:extLst>
          </p:cNvPr>
          <p:cNvGrpSpPr>
            <a:grpSpLocks noGrp="1" noUngrp="1" noRot="1" noMove="1" noResize="1"/>
          </p:cNvGrpSpPr>
          <p:nvPr/>
        </p:nvGrpSpPr>
        <p:grpSpPr>
          <a:xfrm>
            <a:off x="561900" y="7577215"/>
            <a:ext cx="6361200" cy="584775"/>
            <a:chOff x="561900" y="7877020"/>
            <a:chExt cx="6361200" cy="584775"/>
          </a:xfrm>
        </p:grpSpPr>
        <p:pic>
          <p:nvPicPr>
            <p:cNvPr id="253" name="Google Shape;253;p22"/>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900" y="7955823"/>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300" y="787703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Did your school participate in Keep Britain Tidy's Great Big School Clean during the last academic year?</a:t>
              </a:r>
              <a:endParaRPr sz="1300">
                <a:solidFill>
                  <a:schemeClr val="dk1"/>
                </a:solidFill>
              </a:endParaRPr>
            </a:p>
          </p:txBody>
        </p:sp>
        <p:sp>
          <p:nvSpPr>
            <p:cNvPr id="33" name="TextBox 32"/>
            <p:cNvSpPr txBox="1">
              <a:spLocks noGrp="1" noRot="1" noMove="1" noResize="1" noEditPoints="1" noAdjustHandles="1" noChangeArrowheads="1" noChangeShapeType="1"/>
            </p:cNvSpPr>
            <p:nvPr/>
          </p:nvSpPr>
          <p:spPr>
            <a:xfrm>
              <a:off x="6347100" y="787702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grpSp>
      <p:grpSp>
        <p:nvGrpSpPr>
          <p:cNvPr id="2" name="Group 1">
            <a:extLst>
              <a:ext uri="{FF2B5EF4-FFF2-40B4-BE49-F238E27FC236}">
                <a16:creationId xmlns:a16="http://schemas.microsoft.com/office/drawing/2014/main" id="{0076D1A4-2C28-99B2-6DC8-389C70F0D586}"/>
              </a:ext>
            </a:extLst>
          </p:cNvPr>
          <p:cNvGrpSpPr>
            <a:grpSpLocks noGrp="1" noUngrp="1" noRot="1" noMove="1" noResize="1"/>
          </p:cNvGrpSpPr>
          <p:nvPr/>
        </p:nvGrpSpPr>
        <p:grpSpPr>
          <a:xfrm>
            <a:off x="4303057" y="1033200"/>
            <a:ext cx="2545043" cy="1030839"/>
            <a:chOff x="4303057" y="1033200"/>
            <a:chExt cx="2545043" cy="1030839"/>
          </a:xfrm>
        </p:grpSpPr>
        <p:pic>
          <p:nvPicPr>
            <p:cNvPr id="3" name="Picture 2">
              <a:extLst>
                <a:ext uri="{FF2B5EF4-FFF2-40B4-BE49-F238E27FC236}">
                  <a16:creationId xmlns:a16="http://schemas.microsoft.com/office/drawing/2014/main" id="{17A22B89-1789-26E1-B865-B3A2EB42D4C7}"/>
                </a:ext>
              </a:extLst>
            </p:cNvPr>
            <p:cNvPicPr>
              <a:picLocks noGrp="1" noRot="1" noChangeAspect="1" noMove="1" noResize="1" noEditPoints="1" noAdjustHandles="1" noChangeArrowheads="1" noChangeShapeType="1" noCrop="1"/>
            </p:cNvPicPr>
            <p:nvPr/>
          </p:nvPicPr>
          <p:blipFill>
            <a:blip r:embed="rId11"/>
            <a:stretch>
              <a:fillRect/>
            </a:stretch>
          </p:blipFill>
          <p:spPr>
            <a:xfrm>
              <a:off x="5384395" y="1033200"/>
              <a:ext cx="1345567" cy="666759"/>
            </a:xfrm>
            <a:prstGeom prst="rect">
              <a:avLst/>
            </a:prstGeom>
          </p:spPr>
        </p:pic>
        <p:sp>
          <p:nvSpPr>
            <p:cNvPr id="4" name="Google Shape;115;p16">
              <a:extLst>
                <a:ext uri="{FF2B5EF4-FFF2-40B4-BE49-F238E27FC236}">
                  <a16:creationId xmlns:a16="http://schemas.microsoft.com/office/drawing/2014/main" id="{968712CB-8454-41C6-BB98-61EE7B341877}"/>
                </a:ext>
              </a:extLst>
            </p:cNvPr>
            <p:cNvSpPr txBox="1">
              <a:spLocks noGrp="1" noRot="1" noMove="1" noResize="1" noEditPoints="1" noAdjustHandles="1" noChangeArrowheads="1" noChangeShapeType="1"/>
            </p:cNvSpPr>
            <p:nvPr/>
          </p:nvSpPr>
          <p:spPr>
            <a:xfrm>
              <a:off x="4303057" y="1725515"/>
              <a:ext cx="2545043" cy="338524"/>
            </a:xfrm>
            <a:prstGeom prst="rect">
              <a:avLst/>
            </a:prstGeom>
            <a:noFill/>
            <a:ln>
              <a:noFill/>
            </a:ln>
          </p:spPr>
          <p:txBody>
            <a:bodyPr spcFirstLastPara="1" wrap="square" lIns="91425" tIns="91425" rIns="91425" bIns="91425" anchor="t" anchorCtr="0">
              <a:spAutoFit/>
            </a:bodyPr>
            <a:lstStyle/>
            <a:p>
              <a:pPr lvl="0" algn="r"/>
              <a:r>
                <a:rPr lang="en-GB" sz="1000" dirty="0">
                  <a:solidFill>
                    <a:schemeClr val="dk1"/>
                  </a:solidFill>
                </a:rPr>
                <a:t>Supporters of the Litter topic in 2023-2024</a:t>
              </a:r>
              <a:endParaRPr sz="1000" dirty="0">
                <a:solidFill>
                  <a:schemeClr val="dk1"/>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a:grpSpLocks noGrp="1" noUngrp="1" noRot="1" noMove="1" noResize="1"/>
          </p:cNvGrpSpPr>
          <p:nvPr/>
        </p:nvGrpSpPr>
        <p:grpSpPr>
          <a:xfrm>
            <a:off x="208325" y="8250150"/>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a:spLocks noGrp="1" noRot="1" noMove="1" noResize="1" noEditPoints="1" noAdjustHandles="1" noChangeArrowheads="1" noChangeShapeType="1"/>
          </p:cNvSpPr>
          <p:nvPr/>
        </p:nvSpPr>
        <p:spPr>
          <a:xfrm>
            <a:off x="1022400" y="8220128"/>
            <a:ext cx="5596800" cy="750945"/>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On average the RSPCA receives 10 calls a day about animals affected by litter. </a:t>
            </a:r>
            <a:endParaRPr sz="1600"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Last Year we started lunchtime litter picks in the school grounds which was led by one of our Year 6 pupils, our after school club also does litter picking to keep our school tidy. We work hard to recycle paper and have the require bins in classrooms.</a:t>
            </a:r>
            <a:endParaRPr dirty="0"/>
          </a:p>
        </p:txBody>
      </p:sp>
      <p:grpSp>
        <p:nvGrpSpPr>
          <p:cNvPr id="20" name="Group 19"/>
          <p:cNvGrpSpPr>
            <a:grpSpLocks noGrp="1" noUngrp="1" noRot="1" noMove="1" noResize="1"/>
          </p:cNvGrpSpPr>
          <p:nvPr/>
        </p:nvGrpSpPr>
        <p:grpSpPr>
          <a:xfrm>
            <a:off x="695425" y="4850539"/>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a:spLocks noGrp="1" noRot="1" noMove="1" noResize="1" noEditPoints="1" noAdjustHandles="1" noChangeArrowheads="1" noChangeShapeType="1"/>
          </p:cNvSpPr>
          <p:nvPr/>
        </p:nvSpPr>
        <p:spPr>
          <a:xfrm>
            <a:off x="1116000" y="1360554"/>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Have young people in your school created anti-litter posters and signs, or delivered an anti-litter assembly or campaign, in the past twelve months?</a:t>
            </a:r>
            <a:endParaRPr sz="1300" dirty="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584382"/>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150557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494467"/>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341540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6" name="Google Shape;224;p21"/>
          <p:cNvSpPr txBox="1">
            <a:spLocks noGrp="1" noRot="1" noMove="1" noResize="1" noEditPoints="1" noAdjustHandles="1" noChangeArrowheads="1" noChangeShapeType="1"/>
          </p:cNvSpPr>
          <p:nvPr/>
        </p:nvSpPr>
        <p:spPr>
          <a:xfrm>
            <a:off x="1116000" y="338541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Explore your school grounds for a few minutes, are they entirely free of litter (make sure to also look at the perimeters)?</a:t>
            </a:r>
          </a:p>
        </p:txBody>
      </p:sp>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597070"/>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251800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a:spLocks noGrp="1" noRot="1" noMove="1" noResize="1" noEditPoints="1" noAdjustHandles="1" noChangeArrowheads="1" noChangeShapeType="1"/>
          </p:cNvSpPr>
          <p:nvPr/>
        </p:nvSpPr>
        <p:spPr>
          <a:xfrm>
            <a:off x="1116000" y="2603045"/>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have appointed Litter Monitors?</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02365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Marine</a:t>
            </a:r>
          </a:p>
        </p:txBody>
      </p:sp>
      <p:cxnSp>
        <p:nvCxnSpPr>
          <p:cNvPr id="261" name="Google Shape;261;p22"/>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a:spLocks noGrp="1" noRot="1" noMove="1" noResize="1" noEditPoints="1" noAdjustHandles="1" noChangeArrowheads="1" noChangeShapeType="1"/>
          </p:cNvSpPr>
          <p:nvPr/>
        </p:nvSpPr>
        <p:spPr>
          <a:xfrm>
            <a:off x="1116000" y="2879242"/>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placed a ban on balloon releases and glitter?</a:t>
            </a:r>
            <a:endParaRPr sz="1300" dirty="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63" name="Google Shape;263;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a:spLocks noGrp="1" noRot="1" noMove="1" noResize="1" noEditPoints="1" noAdjustHandles="1" noChangeArrowheads="1" noChangeShapeType="1"/>
          </p:cNvSpPr>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Speak to a member of your school's site team, do they only use environmentally-friendly cleaning products in your school?</a:t>
            </a:r>
            <a:endParaRPr sz="1300">
              <a:solidFill>
                <a:schemeClr val="dk1"/>
              </a:solidFill>
            </a:endParaRPr>
          </a:p>
        </p:txBody>
      </p:sp>
      <p:sp>
        <p:nvSpPr>
          <p:cNvPr id="28" name="TextBox 27"/>
          <p:cNvSpPr txBox="1">
            <a:spLocks noGrp="1" noRot="1" noMove="1" noResize="1" noEditPoints="1" noAdjustHandles="1" noChangeArrowheads="1" noChangeShapeType="1"/>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49" name="Google Shape;249;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764522"/>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000" y="3685477"/>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banned laminating, or does it have a strict laminating policy?</a:t>
            </a:r>
            <a:endParaRPr sz="1300">
              <a:solidFill>
                <a:schemeClr val="dk1"/>
              </a:solidFill>
            </a:endParaRPr>
          </a:p>
        </p:txBody>
      </p:sp>
      <p:sp>
        <p:nvSpPr>
          <p:cNvPr id="29" name="TextBox 28"/>
          <p:cNvSpPr txBox="1">
            <a:spLocks noGrp="1" noRot="1" noMove="1" noResize="1" noEditPoints="1" noAdjustHandles="1" noChangeArrowheads="1" noChangeShapeType="1"/>
          </p:cNvSpPr>
          <p:nvPr/>
        </p:nvSpPr>
        <p:spPr>
          <a:xfrm>
            <a:off x="6346800" y="368546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0" name="Google Shape;250;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4670784"/>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000" y="4591739"/>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organised and completed a beach river or canal clean in the last twelve months?</a:t>
            </a:r>
            <a:endParaRPr sz="1300">
              <a:solidFill>
                <a:schemeClr val="dk1"/>
              </a:solidFill>
            </a:endParaRPr>
          </a:p>
        </p:txBody>
      </p:sp>
      <p:sp>
        <p:nvSpPr>
          <p:cNvPr id="30" name="TextBox 29"/>
          <p:cNvSpPr txBox="1">
            <a:spLocks noGrp="1" noRot="1" noMove="1" noResize="1" noEditPoints="1" noAdjustHandles="1" noChangeArrowheads="1" noChangeShapeType="1"/>
          </p:cNvSpPr>
          <p:nvPr/>
        </p:nvSpPr>
        <p:spPr>
          <a:xfrm>
            <a:off x="6346800" y="459172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1" name="Google Shape;251;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5577306"/>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000" y="5498001"/>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has your school planned any events to raise funds for, or awareness of, marine life conservation?</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549798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2" name="Google Shape;252;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600" y="6483568"/>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000" y="6404263"/>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created any mural or sculptural artworks, to highlight how single-use plastics can harm marine life?</a:t>
            </a:r>
            <a:endParaRPr sz="1300">
              <a:solidFill>
                <a:schemeClr val="dk1"/>
              </a:solidFill>
            </a:endParaRPr>
          </a:p>
        </p:txBody>
      </p:sp>
      <p:sp>
        <p:nvSpPr>
          <p:cNvPr id="32" name="TextBox 31"/>
          <p:cNvSpPr txBox="1">
            <a:spLocks noGrp="1" noRot="1" noMove="1" noResize="1" noEditPoints="1" noAdjustHandles="1" noChangeArrowheads="1" noChangeShapeType="1"/>
          </p:cNvSpPr>
          <p:nvPr/>
        </p:nvSpPr>
        <p:spPr>
          <a:xfrm>
            <a:off x="6346800" y="640424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3" name="Google Shape;253;p22"/>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600" y="7489326"/>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000" y="7310510"/>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twelve months, have any pupils or staff completed an audit of your school to find out what single-use plastics are commonly used on site?</a:t>
            </a:r>
            <a:endParaRPr sz="1300" dirty="0">
              <a:solidFill>
                <a:schemeClr val="dk1"/>
              </a:solidFill>
            </a:endParaRPr>
          </a:p>
        </p:txBody>
      </p:sp>
      <p:sp>
        <p:nvSpPr>
          <p:cNvPr id="33" name="TextBox 32"/>
          <p:cNvSpPr txBox="1">
            <a:spLocks noGrp="1" noRot="1" noMove="1" noResize="1" noEditPoints="1" noAdjustHandles="1" noChangeArrowheads="1" noChangeShapeType="1"/>
          </p:cNvSpPr>
          <p:nvPr/>
        </p:nvSpPr>
        <p:spPr>
          <a:xfrm>
            <a:off x="6346800" y="741052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52982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a:spLocks noGrp="1" noRot="1" noMove="1" noResize="1" noEditPoints="1" noAdjustHandles="1" noChangeArrowheads="1" noChangeShapeType="1"/>
          </p:cNvSpPr>
          <p:nvPr/>
        </p:nvSpPr>
        <p:spPr>
          <a:xfrm>
            <a:off x="1022400" y="8220128"/>
            <a:ext cx="5596800" cy="750945"/>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An estimated 11 million tonnes of plastic enter the ocean every year, including 1 million tonnes of microplastics.</a:t>
            </a:r>
            <a:endParaRPr sz="1600"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94350" y="4550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As an city school this is an area we could work on. We do have curriculum plans which link to the seaside and animals under water. Teaching in these units includes looking at plastic in our seas.</a:t>
            </a:r>
            <a:endParaRPr dirty="0"/>
          </a:p>
        </p:txBody>
      </p:sp>
      <p:grpSp>
        <p:nvGrpSpPr>
          <p:cNvPr id="20" name="Group 19"/>
          <p:cNvGrpSpPr>
            <a:grpSpLocks noGrp="1" noUngrp="1" noRot="1" noMove="1" noResize="1"/>
          </p:cNvGrpSpPr>
          <p:nvPr/>
        </p:nvGrpSpPr>
        <p:grpSpPr>
          <a:xfrm>
            <a:off x="695425" y="4850539"/>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grpSp>
        <p:nvGrpSpPr>
          <p:cNvPr id="2" name="Group 1">
            <a:extLst>
              <a:ext uri="{FF2B5EF4-FFF2-40B4-BE49-F238E27FC236}">
                <a16:creationId xmlns:a16="http://schemas.microsoft.com/office/drawing/2014/main" id="{01104969-C6A9-4044-095E-3930811B8DE6}"/>
              </a:ext>
            </a:extLst>
          </p:cNvPr>
          <p:cNvGrpSpPr>
            <a:grpSpLocks noGrp="1" noUngrp="1" noRot="1" noMove="1" noResize="1"/>
          </p:cNvGrpSpPr>
          <p:nvPr/>
        </p:nvGrpSpPr>
        <p:grpSpPr>
          <a:xfrm>
            <a:off x="561600" y="1360800"/>
            <a:ext cx="6361200" cy="1104888"/>
            <a:chOff x="561600" y="1360800"/>
            <a:chExt cx="6361200" cy="1104888"/>
          </a:xfrm>
        </p:grpSpPr>
        <p:sp>
          <p:nvSpPr>
            <p:cNvPr id="224" name="Google Shape;224;p21"/>
            <p:cNvSpPr txBox="1">
              <a:spLocks noGrp="1" noRot="1" noMove="1" noResize="1" noEditPoints="1" noAdjustHandles="1" noChangeArrowheads="1" noChangeShapeType="1"/>
            </p:cNvSpPr>
            <p:nvPr/>
          </p:nvSpPr>
          <p:spPr>
            <a:xfrm>
              <a:off x="1116000" y="1360800"/>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your school's Art Subject Leader, have they stopped the purchase of single-use plastics to be used in art lessons and made significant efforts to use recycled or repurposed items instead?</a:t>
              </a:r>
              <a:endParaRPr sz="1300" dirty="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699660"/>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162085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grpSp>
      <p:grpSp>
        <p:nvGrpSpPr>
          <p:cNvPr id="5" name="Group 4">
            <a:extLst>
              <a:ext uri="{FF2B5EF4-FFF2-40B4-BE49-F238E27FC236}">
                <a16:creationId xmlns:a16="http://schemas.microsoft.com/office/drawing/2014/main" id="{D8105B20-BEFC-A0CD-AC7F-C803E6F904F8}"/>
              </a:ext>
            </a:extLst>
          </p:cNvPr>
          <p:cNvGrpSpPr>
            <a:grpSpLocks noGrp="1" noUngrp="1" noRot="1" noMove="1" noResize="1"/>
          </p:cNvGrpSpPr>
          <p:nvPr/>
        </p:nvGrpSpPr>
        <p:grpSpPr>
          <a:xfrm>
            <a:off x="561600" y="3635550"/>
            <a:ext cx="6361200" cy="644762"/>
            <a:chOff x="561600" y="3362400"/>
            <a:chExt cx="6361200" cy="644762"/>
          </a:xfrm>
        </p:grpSpPr>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33923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6" name="Google Shape;224;p21"/>
            <p:cNvSpPr txBox="1">
              <a:spLocks noGrp="1" noRot="1" noMove="1" noResize="1" noEditPoints="1" noAdjustHandles="1" noChangeArrowheads="1" noChangeShapeType="1"/>
            </p:cNvSpPr>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In the last academic year, did your school provide information about creating plastic free lunches to pupils and their families?</a:t>
              </a:r>
              <a:endParaRPr sz="1300" dirty="0">
                <a:solidFill>
                  <a:schemeClr val="dk1"/>
                </a:solidFill>
              </a:endParaRPr>
            </a:p>
          </p:txBody>
        </p:sp>
      </p:grpSp>
      <p:grpSp>
        <p:nvGrpSpPr>
          <p:cNvPr id="3" name="Group 2">
            <a:extLst>
              <a:ext uri="{FF2B5EF4-FFF2-40B4-BE49-F238E27FC236}">
                <a16:creationId xmlns:a16="http://schemas.microsoft.com/office/drawing/2014/main" id="{97EB74CA-D525-216E-8AEC-E866B28ADF58}"/>
              </a:ext>
            </a:extLst>
          </p:cNvPr>
          <p:cNvGrpSpPr>
            <a:grpSpLocks noGrp="1" noUngrp="1" noRot="1" noMove="1" noResize="1"/>
          </p:cNvGrpSpPr>
          <p:nvPr/>
        </p:nvGrpSpPr>
        <p:grpSpPr>
          <a:xfrm>
            <a:off x="561600" y="2498175"/>
            <a:ext cx="6361200" cy="1104888"/>
            <a:chOff x="561600" y="2131537"/>
            <a:chExt cx="6361200" cy="1104888"/>
          </a:xfrm>
        </p:grpSpPr>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470657"/>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23915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a:spLocks noGrp="1" noRot="1" noMove="1" noResize="1" noEditPoints="1" noAdjustHandles="1" noChangeArrowheads="1" noChangeShapeType="1"/>
            </p:cNvSpPr>
            <p:nvPr/>
          </p:nvSpPr>
          <p:spPr>
            <a:xfrm>
              <a:off x="1116000" y="2131537"/>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your school canteen staff, have they reduced their use of any single-use plastics in the previous year (e.g., finding alternatives to bottled water, sauce sachets, plastic cutlery or Clingfilm)?</a:t>
              </a:r>
              <a:endParaRPr sz="1300" dirty="0">
                <a:solidFill>
                  <a:schemeClr val="dk1"/>
                </a:solidFill>
              </a:endParaRPr>
            </a:p>
          </p:txBody>
        </p:sp>
      </p:grpSp>
      <p:sp>
        <p:nvSpPr>
          <p:cNvPr id="31" name="TextBox 30"/>
          <p:cNvSpPr txBox="1">
            <a:spLocks noGrp="1" noRot="1" noMove="1" noResize="1" noEditPoints="1" noAdjustHandles="1" noChangeArrowheads="1" noChangeShapeType="1"/>
          </p:cNvSpPr>
          <p:nvPr/>
        </p:nvSpPr>
        <p:spPr>
          <a:xfrm>
            <a:off x="6346800" y="4456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94362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6900" y="1217100"/>
            <a:ext cx="62862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School </a:t>
            </a:r>
          </a:p>
          <a:p>
            <a:pPr marL="0" lvl="0" indent="0" algn="l" rtl="0">
              <a:spcBef>
                <a:spcPts val="0"/>
              </a:spcBef>
              <a:spcAft>
                <a:spcPts val="0"/>
              </a:spcAft>
              <a:buNone/>
            </a:pPr>
            <a:r>
              <a:rPr lang="en-GB" sz="4800" dirty="0"/>
              <a:t>Grounds</a:t>
            </a:r>
          </a:p>
        </p:txBody>
      </p:sp>
      <p:cxnSp>
        <p:nvCxnSpPr>
          <p:cNvPr id="261" name="Google Shape;261;p22"/>
          <p:cNvCxnSpPr>
            <a:cxnSpLocks noGrp="1" noRot="1" noMove="1" noResize="1" noEditPoints="1" noAdjustHandles="1" noChangeArrowheads="1" noChangeShapeType="1"/>
          </p:cNvCxnSpPr>
          <p:nvPr/>
        </p:nvCxnSpPr>
        <p:spPr>
          <a:xfrm rot="10800000">
            <a:off x="666000" y="3128400"/>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43" y="2974511"/>
            <a:ext cx="850113" cy="307777"/>
          </a:xfrm>
          <a:prstGeom prst="rect">
            <a:avLst/>
          </a:prstGeom>
          <a:noFill/>
        </p:spPr>
        <p:txBody>
          <a:bodyPr wrap="square" rtlCol="0">
            <a:spAutoFit/>
          </a:bodyPr>
          <a:lstStyle/>
          <a:p>
            <a:pPr algn="ctr"/>
            <a:r>
              <a:rPr lang="en-GB" dirty="0"/>
              <a:t>Y/N</a:t>
            </a:r>
          </a:p>
        </p:txBody>
      </p:sp>
      <p:sp>
        <p:nvSpPr>
          <p:cNvPr id="247" name="Google Shape;247;p22"/>
          <p:cNvSpPr txBox="1">
            <a:spLocks noGrp="1" noRot="1" noMove="1" noResize="1" noEditPoints="1" noAdjustHandles="1" noChangeArrowheads="1" noChangeShapeType="1"/>
          </p:cNvSpPr>
          <p:nvPr/>
        </p:nvSpPr>
        <p:spPr>
          <a:xfrm>
            <a:off x="1116300" y="3633654"/>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each class in your school have a plant, or plants, that they take responsibility for nurturing?</a:t>
            </a:r>
            <a:endParaRPr sz="1300" dirty="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900" y="3712699"/>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7100" y="363363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49" name="Google Shape;249;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900" y="4718974"/>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300" y="4539901"/>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planted any trees in the last twelve months (this might be in your school grounds, local community, or by donating to a charity who plants trees on your behalf)?</a:t>
            </a:r>
            <a:endParaRPr sz="1300">
              <a:solidFill>
                <a:schemeClr val="dk1"/>
              </a:solidFill>
            </a:endParaRPr>
          </a:p>
        </p:txBody>
      </p:sp>
      <p:sp>
        <p:nvSpPr>
          <p:cNvPr id="29" name="TextBox 28"/>
          <p:cNvSpPr txBox="1">
            <a:spLocks noGrp="1" noRot="1" noMove="1" noResize="1" noEditPoints="1" noAdjustHandles="1" noChangeArrowheads="1" noChangeShapeType="1"/>
          </p:cNvSpPr>
          <p:nvPr/>
        </p:nvSpPr>
        <p:spPr>
          <a:xfrm>
            <a:off x="6347100" y="463991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0" name="Google Shape;250;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900" y="5725248"/>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300" y="5746230"/>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an outdoor learning area?</a:t>
            </a:r>
            <a:endParaRPr sz="1300">
              <a:solidFill>
                <a:schemeClr val="dk1"/>
              </a:solidFill>
            </a:endParaRPr>
          </a:p>
        </p:txBody>
      </p:sp>
      <p:sp>
        <p:nvSpPr>
          <p:cNvPr id="30" name="TextBox 29"/>
          <p:cNvSpPr txBox="1">
            <a:spLocks noGrp="1" noRot="1" noMove="1" noResize="1" noEditPoints="1" noAdjustHandles="1" noChangeArrowheads="1" noChangeShapeType="1"/>
          </p:cNvSpPr>
          <p:nvPr/>
        </p:nvSpPr>
        <p:spPr>
          <a:xfrm>
            <a:off x="6347100" y="564618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1" name="Google Shape;251;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900" y="6631770"/>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300" y="665249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green roof or living wall?</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7100" y="655245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2" name="Google Shape;252;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900" y="7538032"/>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300" y="7458727"/>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gardening club, or does it offer gardening lessons?</a:t>
            </a:r>
            <a:endParaRPr sz="1300">
              <a:solidFill>
                <a:schemeClr val="dk1"/>
              </a:solidFill>
            </a:endParaRPr>
          </a:p>
        </p:txBody>
      </p:sp>
      <p:sp>
        <p:nvSpPr>
          <p:cNvPr id="32" name="TextBox 31"/>
          <p:cNvSpPr txBox="1">
            <a:spLocks noGrp="1" noRot="1" noMove="1" noResize="1" noEditPoints="1" noAdjustHandles="1" noChangeArrowheads="1" noChangeShapeType="1"/>
          </p:cNvSpPr>
          <p:nvPr/>
        </p:nvSpPr>
        <p:spPr>
          <a:xfrm>
            <a:off x="6347100" y="745871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3" name="Google Shape;253;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900" y="8443777"/>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300" y="8364989"/>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any of the following: greenhouse, polytunnel, allotment area, orchard?</a:t>
            </a:r>
            <a:endParaRPr sz="1300" dirty="0">
              <a:solidFill>
                <a:schemeClr val="dk1"/>
              </a:solidFill>
            </a:endParaRPr>
          </a:p>
        </p:txBody>
      </p:sp>
      <p:sp>
        <p:nvSpPr>
          <p:cNvPr id="33" name="TextBox 32"/>
          <p:cNvSpPr txBox="1">
            <a:spLocks noGrp="1" noRot="1" noMove="1" noResize="1" noEditPoints="1" noAdjustHandles="1" noChangeArrowheads="1" noChangeShapeType="1"/>
          </p:cNvSpPr>
          <p:nvPr/>
        </p:nvSpPr>
        <p:spPr>
          <a:xfrm>
            <a:off x="6347100" y="836497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grpSp>
        <p:nvGrpSpPr>
          <p:cNvPr id="5" name="Group 4">
            <a:extLst>
              <a:ext uri="{FF2B5EF4-FFF2-40B4-BE49-F238E27FC236}">
                <a16:creationId xmlns:a16="http://schemas.microsoft.com/office/drawing/2014/main" id="{21BED604-5ABB-78C2-790A-8B55B1D1E9A5}"/>
              </a:ext>
            </a:extLst>
          </p:cNvPr>
          <p:cNvGrpSpPr>
            <a:grpSpLocks noGrp="1" noUngrp="1" noRot="1" noMove="1" noResize="1"/>
          </p:cNvGrpSpPr>
          <p:nvPr/>
        </p:nvGrpSpPr>
        <p:grpSpPr>
          <a:xfrm>
            <a:off x="3492709" y="1692000"/>
            <a:ext cx="3376367" cy="764893"/>
            <a:chOff x="3492709" y="1992510"/>
            <a:chExt cx="3376367" cy="764893"/>
          </a:xfrm>
        </p:grpSpPr>
        <p:pic>
          <p:nvPicPr>
            <p:cNvPr id="6" name="Picture 5" descr="A close up of a sign&#10;&#10;Description automatically generated">
              <a:extLst>
                <a:ext uri="{FF2B5EF4-FFF2-40B4-BE49-F238E27FC236}">
                  <a16:creationId xmlns:a16="http://schemas.microsoft.com/office/drawing/2014/main" id="{DDB0D232-9782-E941-C630-AD6890512C97}"/>
                </a:ext>
              </a:extLst>
            </p:cNvPr>
            <p:cNvPicPr>
              <a:picLocks noGrp="1" noRot="1" noChangeAspect="1" noMove="1" noResize="1" noEditPoints="1" noAdjustHandles="1" noChangeArrowheads="1" noChangeShapeType="1" noCrop="1"/>
            </p:cNvPicPr>
            <p:nvPr/>
          </p:nvPicPr>
          <p:blipFill>
            <a:blip r:embed="rId10"/>
            <a:stretch>
              <a:fillRect/>
            </a:stretch>
          </p:blipFill>
          <p:spPr>
            <a:xfrm>
              <a:off x="5084916" y="1992510"/>
              <a:ext cx="1704068" cy="364777"/>
            </a:xfrm>
            <a:prstGeom prst="rect">
              <a:avLst/>
            </a:prstGeom>
          </p:spPr>
        </p:pic>
        <p:sp>
          <p:nvSpPr>
            <p:cNvPr id="7" name="Google Shape;115;p16">
              <a:extLst>
                <a:ext uri="{FF2B5EF4-FFF2-40B4-BE49-F238E27FC236}">
                  <a16:creationId xmlns:a16="http://schemas.microsoft.com/office/drawing/2014/main" id="{7631E0CB-0263-D040-B21F-C3B09FC2A0FA}"/>
                </a:ext>
              </a:extLst>
            </p:cNvPr>
            <p:cNvSpPr txBox="1">
              <a:spLocks noGrp="1" noRot="1" noMove="1" noResize="1" noEditPoints="1" noAdjustHandles="1" noChangeArrowheads="1" noChangeShapeType="1"/>
            </p:cNvSpPr>
            <p:nvPr/>
          </p:nvSpPr>
          <p:spPr>
            <a:xfrm>
              <a:off x="3492709" y="2418879"/>
              <a:ext cx="3376367" cy="338524"/>
            </a:xfrm>
            <a:prstGeom prst="rect">
              <a:avLst/>
            </a:prstGeom>
            <a:noFill/>
            <a:ln>
              <a:noFill/>
            </a:ln>
          </p:spPr>
          <p:txBody>
            <a:bodyPr spcFirstLastPara="1" wrap="square" lIns="91425" tIns="91425" rIns="91425" bIns="91425" anchor="t" anchorCtr="0">
              <a:spAutoFit/>
            </a:bodyPr>
            <a:lstStyle/>
            <a:p>
              <a:pPr lvl="0" algn="r"/>
              <a:r>
                <a:rPr lang="en-GB" sz="1000" dirty="0">
                  <a:solidFill>
                    <a:schemeClr val="dk1"/>
                  </a:solidFill>
                </a:rPr>
                <a:t>Supporters of the School Grounds topic in 2023-2024</a:t>
              </a:r>
              <a:endParaRPr sz="1000" dirty="0">
                <a:solidFill>
                  <a:schemeClr val="dk1"/>
                </a:solidFill>
              </a:endParaRPr>
            </a:p>
          </p:txBody>
        </p:sp>
      </p:grpSp>
    </p:spTree>
    <p:extLst>
      <p:ext uri="{BB962C8B-B14F-4D97-AF65-F5344CB8AC3E}">
        <p14:creationId xmlns:p14="http://schemas.microsoft.com/office/powerpoint/2010/main" val="406248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8207252"/>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5" name="Google Shape;235;p21"/>
          <p:cNvSpPr txBox="1">
            <a:spLocks noGrp="1" noRot="1" noMove="1" noResize="1" noEditPoints="1" noAdjustHandles="1" noChangeArrowheads="1" noChangeShapeType="1"/>
          </p:cNvSpPr>
          <p:nvPr/>
        </p:nvSpPr>
        <p:spPr>
          <a:xfrm>
            <a:off x="1076313" y="8374344"/>
            <a:ext cx="5596800" cy="92791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England’s primary and secondary schools cover an area roughly twice the size of Birmingham, which is why the UK Govt is launching, a scheme to map, monitor, and enhance learning sites for nature. </a:t>
            </a:r>
            <a:endParaRPr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56757" y="5229457"/>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6119818"/>
            <a:ext cx="6458400" cy="182841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This is an area we focused n last year with our work with Trees for Cities- all children were involved in planting trees and creating an outdoor learning area. In September 2023 we have re started our gardening club after school. We now need to ensure that children access the </a:t>
            </a:r>
            <a:r>
              <a:rPr lang="en-GB" dirty="0" err="1"/>
              <a:t>oudoor</a:t>
            </a:r>
            <a:r>
              <a:rPr lang="en-GB" dirty="0"/>
              <a:t> learning areas during lesson times.</a:t>
            </a:r>
            <a:endParaRPr dirty="0"/>
          </a:p>
        </p:txBody>
      </p:sp>
      <p:grpSp>
        <p:nvGrpSpPr>
          <p:cNvPr id="20" name="Group 19"/>
          <p:cNvGrpSpPr>
            <a:grpSpLocks noGrp="1" noUngrp="1" noRot="1" noMove="1" noResize="1"/>
          </p:cNvGrpSpPr>
          <p:nvPr/>
        </p:nvGrpSpPr>
        <p:grpSpPr>
          <a:xfrm>
            <a:off x="694800" y="5758580"/>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a:spLocks noGrp="1" noRot="1" noMove="1" noResize="1" noEditPoints="1" noAdjustHandles="1" noChangeArrowheads="1" noChangeShapeType="1"/>
          </p:cNvSpPr>
          <p:nvPr/>
        </p:nvSpPr>
        <p:spPr>
          <a:xfrm>
            <a:off x="1076313" y="2115957"/>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Approach three teachers (not including the Eco-Coordinator), have all three taught a lesson outside in the past twelve months (apart from PE lessons)?</a:t>
            </a:r>
            <a:endParaRPr sz="1300" dirty="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24007" y="2339785"/>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09207" y="226098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24007" y="4238280"/>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09207" y="415921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6" name="Google Shape;224;p21"/>
          <p:cNvSpPr txBox="1">
            <a:spLocks noGrp="1" noRot="1" noMove="1" noResize="1" noEditPoints="1" noAdjustHandles="1" noChangeArrowheads="1" noChangeShapeType="1"/>
          </p:cNvSpPr>
          <p:nvPr/>
        </p:nvSpPr>
        <p:spPr>
          <a:xfrm>
            <a:off x="1078407" y="3899160"/>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environmental work benefit your wider school community e.g., have you hosted a seed swap, given away produce grown, or invited parents/families in to help with gardening and learn new skills?</a:t>
            </a:r>
            <a:endParaRPr sz="1300" dirty="0">
              <a:solidFill>
                <a:schemeClr val="dk1"/>
              </a:solidFill>
            </a:endParaRPr>
          </a:p>
        </p:txBody>
      </p:sp>
      <p:pic>
        <p:nvPicPr>
          <p:cNvPr id="226" name="Google Shape;226;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24007" y="3231647"/>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09207" y="315258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a:spLocks noGrp="1" noRot="1" noMove="1" noResize="1" noEditPoints="1" noAdjustHandles="1" noChangeArrowheads="1" noChangeShapeType="1"/>
          </p:cNvSpPr>
          <p:nvPr/>
        </p:nvSpPr>
        <p:spPr>
          <a:xfrm>
            <a:off x="1078407" y="312259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your site manager, does their team avoid using herbicides, pesticides, and peat compost?</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09207" y="5135857"/>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6</a:t>
            </a:r>
          </a:p>
        </p:txBody>
      </p:sp>
      <p:grpSp>
        <p:nvGrpSpPr>
          <p:cNvPr id="232" name="Google Shape;232;p21"/>
          <p:cNvGrpSpPr>
            <a:grpSpLocks noGrp="1" noUngrp="1" noRot="1" noMove="1" noResize="1"/>
          </p:cNvGrpSpPr>
          <p:nvPr/>
        </p:nvGrpSpPr>
        <p:grpSpPr>
          <a:xfrm>
            <a:off x="208800" y="8492852"/>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335985" y="8324345"/>
              <a:ext cx="435446" cy="542371"/>
            </a:xfrm>
            <a:prstGeom prst="rect">
              <a:avLst/>
            </a:prstGeom>
            <a:noFill/>
            <a:ln>
              <a:noFill/>
            </a:ln>
          </p:spPr>
        </p:pic>
      </p:grpSp>
      <p:pic>
        <p:nvPicPr>
          <p:cNvPr id="2" name="Google Shape;263;p22">
            <a:extLst>
              <a:ext uri="{FF2B5EF4-FFF2-40B4-BE49-F238E27FC236}">
                <a16:creationId xmlns:a16="http://schemas.microsoft.com/office/drawing/2014/main" id="{4CD3BEE3-CFDD-6331-08F1-8AC125049B58}"/>
              </a:ext>
            </a:extLst>
          </p:cNvPr>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24007" y="1478177"/>
            <a:ext cx="422519" cy="427169"/>
          </a:xfrm>
          <a:prstGeom prst="rect">
            <a:avLst/>
          </a:prstGeom>
          <a:noFill/>
          <a:ln>
            <a:noFill/>
          </a:ln>
        </p:spPr>
      </p:pic>
      <p:sp>
        <p:nvSpPr>
          <p:cNvPr id="3" name="Google Shape;247;p22">
            <a:extLst>
              <a:ext uri="{FF2B5EF4-FFF2-40B4-BE49-F238E27FC236}">
                <a16:creationId xmlns:a16="http://schemas.microsoft.com/office/drawing/2014/main" id="{BF7F7D40-6523-D106-564C-64AC8AA5B037}"/>
              </a:ext>
            </a:extLst>
          </p:cNvPr>
          <p:cNvSpPr txBox="1">
            <a:spLocks noGrp="1" noRot="1" noMove="1" noResize="1" noEditPoints="1" noAdjustHandles="1" noChangeArrowheads="1" noChangeShapeType="1"/>
          </p:cNvSpPr>
          <p:nvPr/>
        </p:nvSpPr>
        <p:spPr>
          <a:xfrm>
            <a:off x="1078407" y="1399389"/>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participate in No Mow May, or have an area(s) where grass isn’t cut?</a:t>
            </a:r>
            <a:endParaRPr sz="1300" dirty="0">
              <a:solidFill>
                <a:schemeClr val="dk1"/>
              </a:solidFill>
            </a:endParaRPr>
          </a:p>
        </p:txBody>
      </p:sp>
      <p:sp>
        <p:nvSpPr>
          <p:cNvPr id="4" name="TextBox 3">
            <a:extLst>
              <a:ext uri="{FF2B5EF4-FFF2-40B4-BE49-F238E27FC236}">
                <a16:creationId xmlns:a16="http://schemas.microsoft.com/office/drawing/2014/main" id="{3F3E5994-AD09-42A2-7455-7BE9858C9E73}"/>
              </a:ext>
            </a:extLst>
          </p:cNvPr>
          <p:cNvSpPr txBox="1">
            <a:spLocks noGrp="1" noRot="1" noMove="1" noResize="1" noEditPoints="1" noAdjustHandles="1" noChangeArrowheads="1" noChangeShapeType="1"/>
          </p:cNvSpPr>
          <p:nvPr/>
        </p:nvSpPr>
        <p:spPr>
          <a:xfrm>
            <a:off x="6309207" y="139937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135693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Transport</a:t>
            </a:r>
          </a:p>
        </p:txBody>
      </p:sp>
      <p:cxnSp>
        <p:nvCxnSpPr>
          <p:cNvPr id="261" name="Google Shape;261;p22"/>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a:spLocks noGrp="1" noRot="1" noMove="1" noResize="1" noEditPoints="1" noAdjustHandles="1" noChangeArrowheads="1" noChangeShapeType="1"/>
          </p:cNvSpPr>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 safe, dry space to store bicycles and scooters?</a:t>
            </a:r>
            <a:endParaRPr sz="1300" dirty="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63" name="Google Shape;263;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a:spLocks noGrp="1" noRot="1" noMove="1" noResize="1" noEditPoints="1" noAdjustHandles="1" noChangeArrowheads="1" noChangeShapeType="1"/>
          </p:cNvSpPr>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Is the road outside your school a 'School Street,' or have you enquired with your local council about creating one?</a:t>
            </a:r>
            <a:endParaRPr sz="1300" dirty="0">
              <a:solidFill>
                <a:schemeClr val="dk1"/>
              </a:solidFill>
            </a:endParaRPr>
          </a:p>
        </p:txBody>
      </p:sp>
      <p:sp>
        <p:nvSpPr>
          <p:cNvPr id="28" name="TextBox 27"/>
          <p:cNvSpPr txBox="1">
            <a:spLocks noGrp="1" noRot="1" noMove="1" noResize="1" noEditPoints="1" noAdjustHandles="1" noChangeArrowheads="1" noChangeShapeType="1"/>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49" name="Google Shape;249;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764522"/>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000" y="3685477"/>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car park have an electric vehicle charging point?</a:t>
            </a:r>
            <a:endParaRPr sz="1300">
              <a:solidFill>
                <a:schemeClr val="dk1"/>
              </a:solidFill>
            </a:endParaRPr>
          </a:p>
        </p:txBody>
      </p:sp>
      <p:sp>
        <p:nvSpPr>
          <p:cNvPr id="29" name="TextBox 28"/>
          <p:cNvSpPr txBox="1">
            <a:spLocks noGrp="1" noRot="1" noMove="1" noResize="1" noEditPoints="1" noAdjustHandles="1" noChangeArrowheads="1" noChangeShapeType="1"/>
          </p:cNvSpPr>
          <p:nvPr/>
        </p:nvSpPr>
        <p:spPr>
          <a:xfrm>
            <a:off x="6346800" y="368546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0" name="Google Shape;250;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4670784"/>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000" y="4591739"/>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has your school completed a walk to school week, or any other similar campaign?</a:t>
            </a:r>
            <a:endParaRPr sz="1300">
              <a:solidFill>
                <a:schemeClr val="dk1"/>
              </a:solidFill>
            </a:endParaRPr>
          </a:p>
        </p:txBody>
      </p:sp>
      <p:sp>
        <p:nvSpPr>
          <p:cNvPr id="30" name="TextBox 29"/>
          <p:cNvSpPr txBox="1">
            <a:spLocks noGrp="1" noRot="1" noMove="1" noResize="1" noEditPoints="1" noAdjustHandles="1" noChangeArrowheads="1" noChangeShapeType="1"/>
          </p:cNvSpPr>
          <p:nvPr/>
        </p:nvSpPr>
        <p:spPr>
          <a:xfrm>
            <a:off x="6346800" y="459172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1" name="Google Shape;251;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5677319"/>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000" y="5497986"/>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any of the following schemes in place park ‘n’ stride, walking bus, junior road safety officers, staff car share, or staff cycle to work?</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559799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2" name="Google Shape;252;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600" y="6683594"/>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000" y="6604289"/>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 hedge, trees, or other vegetation around its boundaries to reduce air pollution in school?</a:t>
            </a:r>
            <a:endParaRPr sz="1300" dirty="0">
              <a:solidFill>
                <a:schemeClr val="dk1"/>
              </a:solidFill>
            </a:endParaRPr>
          </a:p>
        </p:txBody>
      </p:sp>
      <p:sp>
        <p:nvSpPr>
          <p:cNvPr id="32" name="TextBox 31"/>
          <p:cNvSpPr txBox="1">
            <a:spLocks noGrp="1" noRot="1" noMove="1" noResize="1" noEditPoints="1" noAdjustHandles="1" noChangeArrowheads="1" noChangeShapeType="1"/>
          </p:cNvSpPr>
          <p:nvPr/>
        </p:nvSpPr>
        <p:spPr>
          <a:xfrm>
            <a:off x="6346800" y="660427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3" name="Google Shape;253;p22"/>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600" y="7589340"/>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000" y="7510552"/>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provide safety training for cycling, scooting, or walking to school?</a:t>
            </a:r>
            <a:endParaRPr sz="1300">
              <a:solidFill>
                <a:schemeClr val="dk1"/>
              </a:solidFill>
            </a:endParaRPr>
          </a:p>
        </p:txBody>
      </p:sp>
      <p:sp>
        <p:nvSpPr>
          <p:cNvPr id="33" name="TextBox 32"/>
          <p:cNvSpPr txBox="1">
            <a:spLocks noGrp="1" noRot="1" noMove="1" noResize="1" noEditPoints="1" noAdjustHandles="1" noChangeArrowheads="1" noChangeShapeType="1"/>
          </p:cNvSpPr>
          <p:nvPr/>
        </p:nvSpPr>
        <p:spPr>
          <a:xfrm>
            <a:off x="6346800" y="751053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286192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a:grpSpLocks noGrp="1" noUngrp="1" noRot="1" noMove="1" noResize="1"/>
          </p:cNvGrpSpPr>
          <p:nvPr/>
        </p:nvGrpSpPr>
        <p:grpSpPr>
          <a:xfrm>
            <a:off x="208325" y="8250150"/>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a:spLocks noGrp="1" noRot="1" noMove="1" noResize="1" noEditPoints="1" noAdjustHandles="1" noChangeArrowheads="1" noChangeShapeType="1"/>
          </p:cNvSpPr>
          <p:nvPr/>
        </p:nvSpPr>
        <p:spPr>
          <a:xfrm>
            <a:off x="1038000" y="8050974"/>
            <a:ext cx="5596800" cy="117567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Transport accounts for around 20% of global CO2 emissions, flying and driving are the two most carbon intensive options; cycling and walking are the most efficient options with train travel not too far behind. </a:t>
            </a:r>
            <a:endParaRPr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As a school we do have a bike/scooter rack in the playground where equipment can be left at owners own risk during the day. We have implemented a soft opening so children have the opportunity to come into school earlier, which should mean that the school traffic is a little more spread out over the morning. As part of our work last year with Tree for cities we identified the most polluted areas around our school and planted a range of flower beds, trees and shrubs to help lower pollution levels. </a:t>
            </a:r>
            <a:endParaRPr dirty="0"/>
          </a:p>
        </p:txBody>
      </p:sp>
      <p:grpSp>
        <p:nvGrpSpPr>
          <p:cNvPr id="20" name="Group 19"/>
          <p:cNvGrpSpPr>
            <a:grpSpLocks noGrp="1" noUngrp="1" noRot="1" noMove="1" noResize="1"/>
          </p:cNvGrpSpPr>
          <p:nvPr/>
        </p:nvGrpSpPr>
        <p:grpSpPr>
          <a:xfrm>
            <a:off x="695425" y="4850539"/>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a:spLocks noGrp="1" noRot="1" noMove="1" noResize="1" noEditPoints="1" noAdjustHandles="1" noChangeArrowheads="1" noChangeShapeType="1"/>
          </p:cNvSpPr>
          <p:nvPr/>
        </p:nvSpPr>
        <p:spPr>
          <a:xfrm>
            <a:off x="1116000" y="1360800"/>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have a ‘No Idling’ policy for drop-offs and visitors, and has this been communicated to families, visitors and your wider school community in the previous 12 months? </a:t>
            </a:r>
            <a:endParaRPr sz="130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584628"/>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150582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524542"/>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344547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6" name="Google Shape;224;p21"/>
          <p:cNvSpPr txBox="1">
            <a:spLocks noGrp="1" noRot="1" noMove="1" noResize="1" noEditPoints="1" noAdjustHandles="1" noChangeArrowheads="1" noChangeShapeType="1"/>
          </p:cNvSpPr>
          <p:nvPr/>
        </p:nvSpPr>
        <p:spPr>
          <a:xfrm>
            <a:off x="1116000" y="3530517"/>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 all school trips avoid airplane travel?</a:t>
            </a:r>
            <a:endParaRPr sz="1300" dirty="0">
              <a:solidFill>
                <a:schemeClr val="dk1"/>
              </a:solidFill>
            </a:endParaRPr>
          </a:p>
        </p:txBody>
      </p:sp>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627228"/>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254816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7" name="Google Shape;224;p21"/>
          <p:cNvSpPr txBox="1">
            <a:spLocks noGrp="1" noRot="1" noMove="1" noResize="1" noEditPoints="1" noAdjustHandles="1" noChangeArrowheads="1" noChangeShapeType="1"/>
          </p:cNvSpPr>
          <p:nvPr/>
        </p:nvSpPr>
        <p:spPr>
          <a:xfrm>
            <a:off x="1116000" y="2518171"/>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track how pupils and staff travel to school each day and reward pupils who travel sustainably?</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505134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Waste</a:t>
            </a:r>
          </a:p>
        </p:txBody>
      </p:sp>
      <p:cxnSp>
        <p:nvCxnSpPr>
          <p:cNvPr id="261" name="Google Shape;261;p22"/>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a:spLocks noGrp="1" noRot="1" noMove="1" noResize="1" noEditPoints="1" noAdjustHandles="1" noChangeArrowheads="1" noChangeShapeType="1"/>
          </p:cNvSpPr>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recycle any difficult-to-recycle items like batteries, pens, printer cartridges, or crisp packets?</a:t>
            </a:r>
            <a:endParaRPr sz="1300" dirty="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63" name="Google Shape;263;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a:spLocks noGrp="1" noRot="1" noMove="1" noResize="1" noEditPoints="1" noAdjustHandles="1" noChangeArrowheads="1" noChangeShapeType="1"/>
          </p:cNvSpPr>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canteen weigh/record food waste and share this information with pupils and staff?</a:t>
            </a:r>
            <a:endParaRPr sz="1300" dirty="0">
              <a:solidFill>
                <a:schemeClr val="dk1"/>
              </a:solidFill>
            </a:endParaRPr>
          </a:p>
        </p:txBody>
      </p:sp>
      <p:sp>
        <p:nvSpPr>
          <p:cNvPr id="28" name="TextBox 27"/>
          <p:cNvSpPr txBox="1">
            <a:spLocks noGrp="1" noRot="1" noMove="1" noResize="1" noEditPoints="1" noAdjustHandles="1" noChangeArrowheads="1" noChangeShapeType="1"/>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49" name="Google Shape;249;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797860"/>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000" y="3718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Is your school's food and brown waste composted and, when possible, is this compost used in the school grounds?</a:t>
            </a:r>
            <a:endParaRPr sz="1300" dirty="0">
              <a:solidFill>
                <a:schemeClr val="dk1"/>
              </a:solidFill>
            </a:endParaRPr>
          </a:p>
        </p:txBody>
      </p:sp>
      <p:sp>
        <p:nvSpPr>
          <p:cNvPr id="29" name="TextBox 28"/>
          <p:cNvSpPr txBox="1">
            <a:spLocks noGrp="1" noRot="1" noMove="1" noResize="1" noEditPoints="1" noAdjustHandles="1" noChangeArrowheads="1" noChangeShapeType="1"/>
          </p:cNvSpPr>
          <p:nvPr/>
        </p:nvSpPr>
        <p:spPr>
          <a:xfrm>
            <a:off x="6346800" y="3718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0" name="Google Shape;250;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4737460"/>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000" y="46584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twelve months has your school a second-hand clothes sale, or clothing swap event (e.g., Christmas jumpers)?</a:t>
            </a:r>
            <a:endParaRPr sz="1300" dirty="0">
              <a:solidFill>
                <a:schemeClr val="dk1"/>
              </a:solidFill>
            </a:endParaRPr>
          </a:p>
        </p:txBody>
      </p:sp>
      <p:sp>
        <p:nvSpPr>
          <p:cNvPr id="30" name="TextBox 29"/>
          <p:cNvSpPr txBox="1">
            <a:spLocks noGrp="1" noRot="1" noMove="1" noResize="1" noEditPoints="1" noAdjustHandles="1" noChangeArrowheads="1" noChangeShapeType="1"/>
          </p:cNvSpPr>
          <p:nvPr/>
        </p:nvSpPr>
        <p:spPr>
          <a:xfrm>
            <a:off x="6346800" y="46584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1" name="Google Shape;251;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000" y="56980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collect and redistribute used uniform?</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55980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2" name="Google Shape;252;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600" y="6616920"/>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000" y="65376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 book, stationery, or revision guide exchange? </a:t>
            </a:r>
            <a:endParaRPr sz="1300" dirty="0">
              <a:solidFill>
                <a:schemeClr val="dk1"/>
              </a:solidFill>
            </a:endParaRPr>
          </a:p>
        </p:txBody>
      </p:sp>
      <p:sp>
        <p:nvSpPr>
          <p:cNvPr id="32" name="TextBox 31"/>
          <p:cNvSpPr txBox="1">
            <a:spLocks noGrp="1" noRot="1" noMove="1" noResize="1" noEditPoints="1" noAdjustHandles="1" noChangeArrowheads="1" noChangeShapeType="1"/>
          </p:cNvSpPr>
          <p:nvPr/>
        </p:nvSpPr>
        <p:spPr>
          <a:xfrm>
            <a:off x="6346800" y="65376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3" name="Google Shape;253;p22"/>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600" y="7556003"/>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000" y="7477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use any refillable products, for example whiteboard markers, glue sticks, or soap dispensers?</a:t>
            </a:r>
            <a:endParaRPr sz="1300" dirty="0">
              <a:solidFill>
                <a:schemeClr val="dk1"/>
              </a:solidFill>
            </a:endParaRPr>
          </a:p>
        </p:txBody>
      </p:sp>
      <p:sp>
        <p:nvSpPr>
          <p:cNvPr id="33" name="TextBox 32"/>
          <p:cNvSpPr txBox="1">
            <a:spLocks noGrp="1" noRot="1" noMove="1" noResize="1" noEditPoints="1" noAdjustHandles="1" noChangeArrowheads="1" noChangeShapeType="1"/>
          </p:cNvSpPr>
          <p:nvPr/>
        </p:nvSpPr>
        <p:spPr>
          <a:xfrm>
            <a:off x="6346800" y="7477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133931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a:grpSpLocks noGrp="1" noUngrp="1" noRot="1" noMove="1" noResize="1"/>
          </p:cNvGrpSpPr>
          <p:nvPr/>
        </p:nvGrpSpPr>
        <p:grpSpPr>
          <a:xfrm>
            <a:off x="208325" y="8250150"/>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a:spLocks noGrp="1" noRot="1" noMove="1" noResize="1" noEditPoints="1" noAdjustHandles="1" noChangeArrowheads="1" noChangeShapeType="1"/>
          </p:cNvSpPr>
          <p:nvPr/>
        </p:nvSpPr>
        <p:spPr>
          <a:xfrm>
            <a:off x="1026885" y="8019894"/>
            <a:ext cx="5596800" cy="117567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According to Wrap, the UK wastes 9.5 million tonnes of food each year, worth £19 billion. The greenhouse gas emissions associated with this waste are around 25 million tonnes, or the equivalent to emissions from 10 million cars. </a:t>
            </a:r>
            <a:endParaRPr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Communications to parents and staff are send via email wherever possible. We have a battery recycling point. We have passed on used uniforms to families in need and the local uniform bank.</a:t>
            </a:r>
            <a:endParaRPr dirty="0"/>
          </a:p>
        </p:txBody>
      </p:sp>
      <p:grpSp>
        <p:nvGrpSpPr>
          <p:cNvPr id="20" name="Group 19"/>
          <p:cNvGrpSpPr>
            <a:grpSpLocks noGrp="1" noUngrp="1" noRot="1" noMove="1" noResize="1"/>
          </p:cNvGrpSpPr>
          <p:nvPr/>
        </p:nvGrpSpPr>
        <p:grpSpPr>
          <a:xfrm>
            <a:off x="695425" y="4850539"/>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a:spLocks noGrp="1" noRot="1" noMove="1" noResize="1" noEditPoints="1" noAdjustHandles="1" noChangeArrowheads="1" noChangeShapeType="1"/>
          </p:cNvSpPr>
          <p:nvPr/>
        </p:nvSpPr>
        <p:spPr>
          <a:xfrm>
            <a:off x="1116000" y="13608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Are recycling bins clearly labelled with signs or posters showing what can and can’t be recycled in school?</a:t>
            </a:r>
            <a:endParaRPr sz="130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469597"/>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13907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322825"/>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324376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6" name="Google Shape;224;p21"/>
          <p:cNvSpPr txBox="1">
            <a:spLocks noGrp="1" noRot="1" noMove="1" noResize="1" noEditPoints="1" noAdjustHandles="1" noChangeArrowheads="1" noChangeShapeType="1"/>
          </p:cNvSpPr>
          <p:nvPr/>
        </p:nvSpPr>
        <p:spPr>
          <a:xfrm>
            <a:off x="1116000" y="2868674"/>
            <a:ext cx="5025900" cy="1334951"/>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Has your school tried to reduce its use of paper, this might be through printing on both sides, sending letters/homework electronically, adding a release code to the photocopier, limiting use of worksheets, or continuing to use exercise books across academic years?</a:t>
            </a:r>
            <a:endParaRPr sz="1300" dirty="0">
              <a:solidFill>
                <a:schemeClr val="dk1"/>
              </a:solidFill>
            </a:endParaRPr>
          </a:p>
        </p:txBody>
      </p:sp>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223794"/>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2144731"/>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a:spLocks noGrp="1" noRot="1" noMove="1" noResize="1" noEditPoints="1" noAdjustHandles="1" noChangeArrowheads="1" noChangeShapeType="1"/>
          </p:cNvSpPr>
          <p:nvPr/>
        </p:nvSpPr>
        <p:spPr>
          <a:xfrm>
            <a:off x="1116000" y="2114737"/>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Spot check three recycling bins in your school, do all three have the correct items in?</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61779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9"/>
        <p:cNvGrpSpPr/>
        <p:nvPr/>
      </p:nvGrpSpPr>
      <p:grpSpPr>
        <a:xfrm>
          <a:off x="0" y="0"/>
          <a:ext cx="0" cy="0"/>
          <a:chOff x="0" y="0"/>
          <a:chExt cx="0" cy="0"/>
        </a:xfrm>
      </p:grpSpPr>
      <p:sp>
        <p:nvSpPr>
          <p:cNvPr id="70" name="Google Shape;70;p14"/>
          <p:cNvSpPr txBox="1">
            <a:spLocks noGrp="1" noRot="1" noMove="1" noResize="1" noEditPoints="1" noAdjustHandles="1" noChangeArrowheads="1" noChangeShapeType="1"/>
          </p:cNvSpPr>
          <p:nvPr/>
        </p:nvSpPr>
        <p:spPr>
          <a:xfrm>
            <a:off x="6369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Biodiversity</a:t>
            </a:r>
            <a:endParaRPr sz="4800"/>
          </a:p>
        </p:txBody>
      </p:sp>
      <p:cxnSp>
        <p:nvCxnSpPr>
          <p:cNvPr id="85" name="Google Shape;85;p14"/>
          <p:cNvCxnSpPr>
            <a:cxnSpLocks noGrp="1" noRot="1" noMove="1" noResize="1" noEditPoints="1" noAdjustHandles="1" noChangeArrowheads="1" noChangeShapeType="1"/>
          </p:cNvCxnSpPr>
          <p:nvPr/>
        </p:nvCxnSpPr>
        <p:spPr>
          <a:xfrm rot="10800000">
            <a:off x="666850" y="2363045"/>
            <a:ext cx="5638800" cy="0"/>
          </a:xfrm>
          <a:prstGeom prst="straightConnector1">
            <a:avLst/>
          </a:prstGeom>
          <a:noFill/>
          <a:ln w="19050" cap="flat" cmpd="sng">
            <a:solidFill>
              <a:srgbClr val="EA5A12"/>
            </a:solidFill>
            <a:prstDash val="solid"/>
            <a:round/>
            <a:headEnd type="none" w="med" len="med"/>
            <a:tailEnd type="none" w="med" len="med"/>
          </a:ln>
        </p:spPr>
      </p:cxnSp>
      <p:sp>
        <p:nvSpPr>
          <p:cNvPr id="71" name="Google Shape;71;p14"/>
          <p:cNvSpPr txBox="1">
            <a:spLocks noGrp="1" noRot="1" noMove="1" noResize="1" noEditPoints="1" noAdjustHandles="1" noChangeArrowheads="1" noChangeShapeType="1"/>
          </p:cNvSpPr>
          <p:nvPr/>
        </p:nvSpPr>
        <p:spPr>
          <a:xfrm>
            <a:off x="1114425" y="2779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provide habitats to encourage insect life, for example bug hotels, log piles, rock piles, or leaf piles?</a:t>
            </a:r>
            <a:endParaRPr sz="1300" dirty="0">
              <a:solidFill>
                <a:schemeClr val="dk1"/>
              </a:solidFill>
            </a:endParaRPr>
          </a:p>
        </p:txBody>
      </p:sp>
      <p:pic>
        <p:nvPicPr>
          <p:cNvPr id="72" name="Google Shape;72;p14"/>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974" y="2858260"/>
            <a:ext cx="422519" cy="426654"/>
          </a:xfrm>
          <a:prstGeom prst="rect">
            <a:avLst/>
          </a:prstGeom>
          <a:noFill/>
          <a:ln>
            <a:noFill/>
          </a:ln>
        </p:spPr>
      </p:pic>
      <p:sp>
        <p:nvSpPr>
          <p:cNvPr id="3" name="TextBox 2"/>
          <p:cNvSpPr txBox="1">
            <a:spLocks noGrp="1" noRot="1" noMove="1" noResize="1" noEditPoints="1" noAdjustHandles="1" noChangeArrowheads="1" noChangeShapeType="1"/>
          </p:cNvSpPr>
          <p:nvPr/>
        </p:nvSpPr>
        <p:spPr>
          <a:xfrm>
            <a:off x="63471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73" name="Google Shape;73;p14"/>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974" y="3864239"/>
            <a:ext cx="422519" cy="426654"/>
          </a:xfrm>
          <a:prstGeom prst="rect">
            <a:avLst/>
          </a:prstGeom>
          <a:noFill/>
          <a:ln>
            <a:noFill/>
          </a:ln>
        </p:spPr>
      </p:pic>
      <p:sp>
        <p:nvSpPr>
          <p:cNvPr id="24" name="Google Shape;71;p14"/>
          <p:cNvSpPr txBox="1">
            <a:spLocks noGrp="1" noRot="1" noMove="1" noResize="1" noEditPoints="1" noAdjustHandles="1" noChangeArrowheads="1" noChangeShapeType="1"/>
          </p:cNvSpPr>
          <p:nvPr/>
        </p:nvSpPr>
        <p:spPr>
          <a:xfrm>
            <a:off x="1114425" y="3685166"/>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provide homes and support for birds and animals, for example bird houses, bat boxes, hedgehog highways, or bird baths?</a:t>
            </a:r>
            <a:endParaRPr sz="1300" dirty="0">
              <a:solidFill>
                <a:schemeClr val="dk1"/>
              </a:solidFill>
            </a:endParaRPr>
          </a:p>
        </p:txBody>
      </p:sp>
      <p:sp>
        <p:nvSpPr>
          <p:cNvPr id="30" name="TextBox 29"/>
          <p:cNvSpPr txBox="1">
            <a:spLocks noGrp="1" noRot="1" noMove="1" noResize="1" noEditPoints="1" noAdjustHandles="1" noChangeArrowheads="1" noChangeShapeType="1"/>
          </p:cNvSpPr>
          <p:nvPr/>
        </p:nvSpPr>
        <p:spPr>
          <a:xfrm>
            <a:off x="6347100" y="378517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74" name="Google Shape;74;p14"/>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974" y="4870217"/>
            <a:ext cx="422519" cy="426654"/>
          </a:xfrm>
          <a:prstGeom prst="rect">
            <a:avLst/>
          </a:prstGeom>
          <a:noFill/>
          <a:ln>
            <a:noFill/>
          </a:ln>
        </p:spPr>
      </p:pic>
      <p:sp>
        <p:nvSpPr>
          <p:cNvPr id="25" name="Google Shape;71;p14"/>
          <p:cNvSpPr txBox="1">
            <a:spLocks noGrp="1" noRot="1" noMove="1" noResize="1" noEditPoints="1" noAdjustHandles="1" noChangeArrowheads="1" noChangeShapeType="1"/>
          </p:cNvSpPr>
          <p:nvPr/>
        </p:nvSpPr>
        <p:spPr>
          <a:xfrm>
            <a:off x="1114425" y="4791172"/>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have bird, or other animal feeders and are they checked and topped up regularly?</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47100" y="479115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75" name="Google Shape;75;p14"/>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974" y="5776443"/>
            <a:ext cx="422519" cy="426134"/>
          </a:xfrm>
          <a:prstGeom prst="rect">
            <a:avLst/>
          </a:prstGeom>
          <a:noFill/>
          <a:ln>
            <a:noFill/>
          </a:ln>
        </p:spPr>
      </p:pic>
      <p:sp>
        <p:nvSpPr>
          <p:cNvPr id="26" name="Google Shape;71;p14"/>
          <p:cNvSpPr txBox="1">
            <a:spLocks noGrp="1" noRot="1" noMove="1" noResize="1" noEditPoints="1" noAdjustHandles="1" noChangeArrowheads="1" noChangeShapeType="1"/>
          </p:cNvSpPr>
          <p:nvPr/>
        </p:nvSpPr>
        <p:spPr>
          <a:xfrm>
            <a:off x="1114425" y="5697138"/>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have any dedicated wildflower, meadow, wildlife corridor, or rewilding areas to support biodiversity?</a:t>
            </a:r>
            <a:endParaRPr sz="1300" dirty="0">
              <a:solidFill>
                <a:schemeClr val="dk1"/>
              </a:solidFill>
            </a:endParaRPr>
          </a:p>
        </p:txBody>
      </p:sp>
      <p:sp>
        <p:nvSpPr>
          <p:cNvPr id="32" name="TextBox 31"/>
          <p:cNvSpPr txBox="1">
            <a:spLocks noGrp="1" noRot="1" noMove="1" noResize="1" noEditPoints="1" noAdjustHandles="1" noChangeArrowheads="1" noChangeShapeType="1"/>
          </p:cNvSpPr>
          <p:nvPr/>
        </p:nvSpPr>
        <p:spPr>
          <a:xfrm>
            <a:off x="6347100" y="569712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76" name="Google Shape;76;p14"/>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974" y="6682409"/>
            <a:ext cx="422519" cy="426134"/>
          </a:xfrm>
          <a:prstGeom prst="rect">
            <a:avLst/>
          </a:prstGeom>
          <a:noFill/>
          <a:ln>
            <a:noFill/>
          </a:ln>
        </p:spPr>
      </p:pic>
      <p:sp>
        <p:nvSpPr>
          <p:cNvPr id="27" name="Google Shape;71;p14"/>
          <p:cNvSpPr txBox="1">
            <a:spLocks noGrp="1" noRot="1" noMove="1" noResize="1" noEditPoints="1" noAdjustHandles="1" noChangeArrowheads="1" noChangeShapeType="1"/>
          </p:cNvSpPr>
          <p:nvPr/>
        </p:nvSpPr>
        <p:spPr>
          <a:xfrm>
            <a:off x="1114425" y="6603104"/>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Are plants in your grounds chosen specifically to support biodiversity, for example bee-friendly lavender?</a:t>
            </a:r>
            <a:endParaRPr sz="1300" dirty="0">
              <a:solidFill>
                <a:schemeClr val="dk1"/>
              </a:solidFill>
            </a:endParaRPr>
          </a:p>
        </p:txBody>
      </p:sp>
      <p:sp>
        <p:nvSpPr>
          <p:cNvPr id="33" name="TextBox 32"/>
          <p:cNvSpPr txBox="1">
            <a:spLocks noGrp="1" noRot="1" noMove="1" noResize="1" noEditPoints="1" noAdjustHandles="1" noChangeArrowheads="1" noChangeShapeType="1"/>
          </p:cNvSpPr>
          <p:nvPr/>
        </p:nvSpPr>
        <p:spPr>
          <a:xfrm>
            <a:off x="6347100" y="660308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77" name="Google Shape;77;p14"/>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974" y="7587858"/>
            <a:ext cx="422519" cy="427169"/>
          </a:xfrm>
          <a:prstGeom prst="rect">
            <a:avLst/>
          </a:prstGeom>
          <a:noFill/>
          <a:ln>
            <a:noFill/>
          </a:ln>
        </p:spPr>
      </p:pic>
      <p:sp>
        <p:nvSpPr>
          <p:cNvPr id="28" name="Google Shape;71;p14"/>
          <p:cNvSpPr txBox="1">
            <a:spLocks noGrp="1" noRot="1" noMove="1" noResize="1" noEditPoints="1" noAdjustHandles="1" noChangeArrowheads="1" noChangeShapeType="1"/>
          </p:cNvSpPr>
          <p:nvPr/>
        </p:nvSpPr>
        <p:spPr>
          <a:xfrm>
            <a:off x="1114425" y="7609097"/>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have a pond or mini-pond?</a:t>
            </a:r>
            <a:endParaRPr sz="1300" dirty="0">
              <a:solidFill>
                <a:schemeClr val="dk1"/>
              </a:solidFill>
            </a:endParaRPr>
          </a:p>
        </p:txBody>
      </p:sp>
      <p:sp>
        <p:nvSpPr>
          <p:cNvPr id="34" name="TextBox 33"/>
          <p:cNvSpPr txBox="1">
            <a:spLocks noGrp="1" noRot="1" noMove="1" noResize="1" noEditPoints="1" noAdjustHandles="1" noChangeArrowheads="1" noChangeShapeType="1"/>
          </p:cNvSpPr>
          <p:nvPr/>
        </p:nvSpPr>
        <p:spPr>
          <a:xfrm>
            <a:off x="6347100" y="750905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87" name="Google Shape;87;p14"/>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974" y="8593839"/>
            <a:ext cx="422519" cy="427169"/>
          </a:xfrm>
          <a:prstGeom prst="rect">
            <a:avLst/>
          </a:prstGeom>
          <a:noFill/>
          <a:ln>
            <a:noFill/>
          </a:ln>
        </p:spPr>
      </p:pic>
      <p:sp>
        <p:nvSpPr>
          <p:cNvPr id="29" name="Google Shape;71;p14"/>
          <p:cNvSpPr txBox="1">
            <a:spLocks noGrp="1" noRot="1" noMove="1" noResize="1" noEditPoints="1" noAdjustHandles="1" noChangeArrowheads="1" noChangeShapeType="1"/>
          </p:cNvSpPr>
          <p:nvPr/>
        </p:nvSpPr>
        <p:spPr>
          <a:xfrm>
            <a:off x="1114425" y="8415023"/>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young people have the opportunity to observe and record nature in your school grounds, for example using wildlife camera traps, or through schemes like RSPB’s Big Schools’ Birdwatch?</a:t>
            </a:r>
          </a:p>
        </p:txBody>
      </p:sp>
      <p:sp>
        <p:nvSpPr>
          <p:cNvPr id="35" name="TextBox 34"/>
          <p:cNvSpPr txBox="1">
            <a:spLocks noGrp="1" noRot="1" noMove="1" noResize="1" noEditPoints="1" noAdjustHandles="1" noChangeArrowheads="1" noChangeShapeType="1"/>
          </p:cNvSpPr>
          <p:nvPr/>
        </p:nvSpPr>
        <p:spPr>
          <a:xfrm>
            <a:off x="6347100" y="8515036"/>
            <a:ext cx="576000" cy="584775"/>
          </a:xfrm>
          <a:prstGeom prst="rect">
            <a:avLst/>
          </a:prstGeom>
          <a:noFill/>
          <a:ln w="12700">
            <a:solidFill>
              <a:schemeClr val="tx1"/>
            </a:solidFill>
          </a:ln>
        </p:spPr>
        <p:txBody>
          <a:bodyPr wrap="square" rtlCol="0" anchor="ctr" anchorCtr="0">
            <a:noAutofit/>
          </a:bodyPr>
          <a:lstStyle/>
          <a:p>
            <a:pPr algn="ctr"/>
            <a:r>
              <a:rPr lang="en-GB" sz="3200" dirty="0">
                <a:latin typeface="Arial" panose="020B0604020202020204" pitchFamily="34" charset="0"/>
                <a:cs typeface="Arial" panose="020B0604020202020204" pitchFamily="34" charset="0"/>
              </a:rPr>
              <a:t>N</a:t>
            </a:r>
          </a:p>
        </p:txBody>
      </p:sp>
      <p:sp>
        <p:nvSpPr>
          <p:cNvPr id="13" name="TextBox 12"/>
          <p:cNvSpPr txBox="1">
            <a:spLocks noGrp="1" noRot="1" noMove="1" noResize="1" noEditPoints="1" noAdjustHandles="1" noChangeArrowheads="1" noChangeShapeType="1"/>
          </p:cNvSpPr>
          <p:nvPr/>
        </p:nvSpPr>
        <p:spPr>
          <a:xfrm>
            <a:off x="6210043" y="2209156"/>
            <a:ext cx="850113" cy="307777"/>
          </a:xfrm>
          <a:prstGeom prst="rect">
            <a:avLst/>
          </a:prstGeom>
          <a:noFill/>
        </p:spPr>
        <p:txBody>
          <a:bodyPr wrap="square" rtlCol="0">
            <a:spAutoFit/>
          </a:bodyPr>
          <a:lstStyle/>
          <a:p>
            <a:pPr algn="ctr"/>
            <a:r>
              <a:rPr lang="en-GB"/>
              <a:t>Y/N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Water</a:t>
            </a:r>
          </a:p>
        </p:txBody>
      </p:sp>
      <p:cxnSp>
        <p:nvCxnSpPr>
          <p:cNvPr id="261" name="Google Shape;261;p22"/>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a:spLocks noGrp="1" noRot="1" noMove="1" noResize="1" noEditPoints="1" noAdjustHandles="1" noChangeArrowheads="1" noChangeShapeType="1"/>
          </p:cNvSpPr>
          <p:nvPr/>
        </p:nvSpPr>
        <p:spPr>
          <a:xfrm>
            <a:off x="1116000" y="28792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water-butt?</a:t>
            </a:r>
            <a:endParaRPr sz="130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63" name="Google Shape;263;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600" y="8595623"/>
            <a:ext cx="422519" cy="427169"/>
          </a:xfrm>
          <a:prstGeom prst="rect">
            <a:avLst/>
          </a:prstGeom>
          <a:noFill/>
          <a:ln>
            <a:noFill/>
          </a:ln>
        </p:spPr>
      </p:pic>
      <p:sp>
        <p:nvSpPr>
          <p:cNvPr id="26" name="Google Shape;247;p22"/>
          <p:cNvSpPr txBox="1">
            <a:spLocks noGrp="1" noRot="1" noMove="1" noResize="1" noEditPoints="1" noAdjustHandles="1" noChangeArrowheads="1" noChangeShapeType="1"/>
          </p:cNvSpPr>
          <p:nvPr/>
        </p:nvSpPr>
        <p:spPr>
          <a:xfrm>
            <a:off x="1116000" y="8416807"/>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you appointed Water Monitors, and have they worked with your site manager to check for and fix any leaks during the last six months?</a:t>
            </a:r>
            <a:endParaRPr sz="1300" dirty="0">
              <a:solidFill>
                <a:schemeClr val="dk1"/>
              </a:solidFill>
            </a:endParaRPr>
          </a:p>
        </p:txBody>
      </p:sp>
      <p:sp>
        <p:nvSpPr>
          <p:cNvPr id="28" name="TextBox 27"/>
          <p:cNvSpPr txBox="1">
            <a:spLocks noGrp="1" noRot="1" noMove="1" noResize="1" noEditPoints="1" noAdjustHandles="1" noChangeArrowheads="1" noChangeShapeType="1"/>
          </p:cNvSpPr>
          <p:nvPr/>
        </p:nvSpPr>
        <p:spPr>
          <a:xfrm>
            <a:off x="6346800" y="851682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49" name="Google Shape;249;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764524"/>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000" y="3585451"/>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any of the following water-saving devices: reduced flush toilets, water hippos, tap inserts, flush controls, self-closing/sensor taps?</a:t>
            </a:r>
            <a:endParaRPr sz="1300" dirty="0">
              <a:solidFill>
                <a:schemeClr val="dk1"/>
              </a:solidFill>
            </a:endParaRPr>
          </a:p>
        </p:txBody>
      </p:sp>
      <p:sp>
        <p:nvSpPr>
          <p:cNvPr id="29" name="TextBox 28"/>
          <p:cNvSpPr txBox="1">
            <a:spLocks noGrp="1" noRot="1" noMove="1" noResize="1" noEditPoints="1" noAdjustHandles="1" noChangeArrowheads="1" noChangeShapeType="1"/>
          </p:cNvSpPr>
          <p:nvPr/>
        </p:nvSpPr>
        <p:spPr>
          <a:xfrm>
            <a:off x="6346800" y="368546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0" name="Google Shape;250;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4770800"/>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000" y="4591727"/>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year has your school been in touch with your water supplier to visit their sites, or invite them to deliver an assembly or online session in your school?</a:t>
            </a:r>
            <a:endParaRPr sz="1300">
              <a:solidFill>
                <a:schemeClr val="dk1"/>
              </a:solidFill>
            </a:endParaRPr>
          </a:p>
        </p:txBody>
      </p:sp>
      <p:sp>
        <p:nvSpPr>
          <p:cNvPr id="30" name="TextBox 29"/>
          <p:cNvSpPr txBox="1">
            <a:spLocks noGrp="1" noRot="1" noMove="1" noResize="1" noEditPoints="1" noAdjustHandles="1" noChangeArrowheads="1" noChangeShapeType="1"/>
          </p:cNvSpPr>
          <p:nvPr/>
        </p:nvSpPr>
        <p:spPr>
          <a:xfrm>
            <a:off x="6346800" y="469174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1" name="Google Shape;251;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5677323"/>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000" y="5598018"/>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school toilets have posters reminding people to turn off the taps?</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559800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2" name="Google Shape;252;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600" y="6583587"/>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000" y="6404254"/>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include water-saving tips in e-newsletters or other communications, so pupils and families can save water at home?</a:t>
            </a:r>
            <a:endParaRPr sz="1300">
              <a:solidFill>
                <a:schemeClr val="dk1"/>
              </a:solidFill>
            </a:endParaRPr>
          </a:p>
        </p:txBody>
      </p:sp>
      <p:sp>
        <p:nvSpPr>
          <p:cNvPr id="32" name="TextBox 31"/>
          <p:cNvSpPr txBox="1">
            <a:spLocks noGrp="1" noRot="1" noMove="1" noResize="1" noEditPoints="1" noAdjustHandles="1" noChangeArrowheads="1" noChangeShapeType="1"/>
          </p:cNvSpPr>
          <p:nvPr/>
        </p:nvSpPr>
        <p:spPr>
          <a:xfrm>
            <a:off x="6346800" y="650426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3" name="Google Shape;253;p22"/>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600" y="7589346"/>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000" y="7410530"/>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12 months, has your school fundraised for water-based charities like Water Aid, or participated in awareness  raising events like World Water Day?</a:t>
            </a:r>
            <a:endParaRPr sz="1300" dirty="0">
              <a:solidFill>
                <a:schemeClr val="dk1"/>
              </a:solidFill>
            </a:endParaRPr>
          </a:p>
        </p:txBody>
      </p:sp>
      <p:sp>
        <p:nvSpPr>
          <p:cNvPr id="33" name="TextBox 32"/>
          <p:cNvSpPr txBox="1">
            <a:spLocks noGrp="1" noRot="1" noMove="1" noResize="1" noEditPoints="1" noAdjustHandles="1" noChangeArrowheads="1" noChangeShapeType="1"/>
          </p:cNvSpPr>
          <p:nvPr/>
        </p:nvSpPr>
        <p:spPr>
          <a:xfrm>
            <a:off x="6346800" y="751054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401467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796320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5" name="Google Shape;235;p21"/>
          <p:cNvSpPr txBox="1">
            <a:spLocks noGrp="1" noRot="1" noMove="1" noResize="1" noEditPoints="1" noAdjustHandles="1" noChangeArrowheads="1" noChangeShapeType="1"/>
          </p:cNvSpPr>
          <p:nvPr/>
        </p:nvSpPr>
        <p:spPr>
          <a:xfrm>
            <a:off x="1022400" y="8077201"/>
            <a:ext cx="55968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The average person in the UK uses 142 litres of water every day, nearly 20% more than people in Germany who only use on average 121 litres a day. </a:t>
            </a:r>
            <a:endParaRPr sz="1600" dirty="0">
              <a:solidFill>
                <a:schemeClr val="dk1"/>
              </a:solidFill>
            </a:endParaRPr>
          </a:p>
        </p:txBody>
      </p:sp>
      <p:grpSp>
        <p:nvGrpSpPr>
          <p:cNvPr id="232" name="Google Shape;232;p21"/>
          <p:cNvGrpSpPr>
            <a:grpSpLocks noGrp="1" noUngrp="1" noRot="1" noMove="1" noResize="1"/>
          </p:cNvGrpSpPr>
          <p:nvPr/>
        </p:nvGrpSpPr>
        <p:grpSpPr>
          <a:xfrm>
            <a:off x="208325" y="8250150"/>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237" name="Google Shape;237;p21"/>
          <p:cNvSpPr txBox="1">
            <a:spLocks noGrp="1" noRot="1" noMove="1" noResize="1" noEditPoints="1" noAdjustHandles="1" noChangeArrowheads="1" noChangeShapeType="1"/>
          </p:cNvSpPr>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All children are encouraged to bring in a reusable water bottle that can be refilled in school. We have light sensors in corridors and toilets and classroom lights are turned off when it I bright enough to not need them. The eco school team in each class are responsible for turning off lights and  whiteboards when the classroom is not in use.</a:t>
            </a:r>
            <a:endParaRPr dirty="0"/>
          </a:p>
        </p:txBody>
      </p:sp>
      <p:grpSp>
        <p:nvGrpSpPr>
          <p:cNvPr id="20" name="Group 19"/>
          <p:cNvGrpSpPr>
            <a:grpSpLocks noGrp="1" noUngrp="1" noRot="1" noMove="1" noResize="1"/>
          </p:cNvGrpSpPr>
          <p:nvPr/>
        </p:nvGrpSpPr>
        <p:grpSpPr>
          <a:xfrm>
            <a:off x="695425" y="4850539"/>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a:spLocks noGrp="1" noRot="1" noMove="1" noResize="1" noEditPoints="1" noAdjustHandles="1" noChangeArrowheads="1" noChangeShapeType="1"/>
          </p:cNvSpPr>
          <p:nvPr/>
        </p:nvSpPr>
        <p:spPr>
          <a:xfrm>
            <a:off x="1116000" y="13608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 toilets in your school have hand dryers instead of paper towels?</a:t>
            </a:r>
            <a:endParaRPr sz="130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469597"/>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13907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441463"/>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33624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6" name="Google Shape;224;p21"/>
          <p:cNvSpPr txBox="1">
            <a:spLocks noGrp="1" noRot="1" noMove="1" noResize="1" noEditPoints="1" noAdjustHandles="1" noChangeArrowheads="1" noChangeShapeType="1"/>
          </p:cNvSpPr>
          <p:nvPr/>
        </p:nvSpPr>
        <p:spPr>
          <a:xfrm>
            <a:off x="1116000" y="3447438"/>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Are reusable water bottles taken on school trips?</a:t>
            </a:r>
            <a:endParaRPr sz="1300">
              <a:solidFill>
                <a:schemeClr val="dk1"/>
              </a:solidFill>
            </a:endParaRPr>
          </a:p>
        </p:txBody>
      </p:sp>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470656"/>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239159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a:spLocks noGrp="1" noRot="1" noMove="1" noResize="1" noEditPoints="1" noAdjustHandles="1" noChangeArrowheads="1" noChangeShapeType="1"/>
          </p:cNvSpPr>
          <p:nvPr/>
        </p:nvSpPr>
        <p:spPr>
          <a:xfrm>
            <a:off x="1116000" y="2246568"/>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Choose a class to survey, do more than three quarters of the class have a reusable water bottle in school with them at the time of survey?</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97291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a:spLocks noGrp="1" noRot="1" noMove="1" noResize="1" noEditPoints="1" noAdjustHandles="1" noChangeArrowheads="1" noChangeShapeType="1"/>
          </p:cNvSpPr>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Additional Questions</a:t>
            </a:r>
          </a:p>
        </p:txBody>
      </p:sp>
      <p:cxnSp>
        <p:nvCxnSpPr>
          <p:cNvPr id="261" name="Google Shape;261;p22"/>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a:spLocks noGrp="1" noRot="1" noMove="1" noResize="1" noEditPoints="1" noAdjustHandles="1" noChangeArrowheads="1" noChangeShapeType="1"/>
          </p:cNvSpPr>
          <p:nvPr/>
        </p:nvSpPr>
        <p:spPr>
          <a:xfrm>
            <a:off x="1116000" y="2779207"/>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any classes or year groups in your school been on an environmentally-themed trip in the previous 12 months for example to a nature reserve or waste processing facility? </a:t>
            </a:r>
            <a:endParaRPr sz="1300" dirty="0">
              <a:solidFill>
                <a:schemeClr val="dk1"/>
              </a:solidFill>
            </a:endParaRPr>
          </a:p>
        </p:txBody>
      </p:sp>
      <p:pic>
        <p:nvPicPr>
          <p:cNvPr id="248" name="Google Shape;248;p22"/>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2958280"/>
            <a:ext cx="422519" cy="426654"/>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6800" y="287922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63" name="Google Shape;263;p22"/>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a:spLocks noGrp="1" noRot="1" noMove="1" noResize="1" noEditPoints="1" noAdjustHandles="1" noChangeArrowheads="1" noChangeShapeType="1"/>
          </p:cNvSpPr>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During the previous summer holiday, did your school send home environmental challenges or activities to complete?</a:t>
            </a:r>
            <a:endParaRPr sz="1300">
              <a:solidFill>
                <a:schemeClr val="dk1"/>
              </a:solidFill>
            </a:endParaRPr>
          </a:p>
        </p:txBody>
      </p:sp>
      <p:sp>
        <p:nvSpPr>
          <p:cNvPr id="28" name="TextBox 27"/>
          <p:cNvSpPr txBox="1">
            <a:spLocks noGrp="1" noRot="1" noMove="1" noResize="1" noEditPoints="1" noAdjustHandles="1" noChangeArrowheads="1" noChangeShapeType="1"/>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49" name="Google Shape;249;p22"/>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964549"/>
            <a:ext cx="422519" cy="426654"/>
          </a:xfrm>
          <a:prstGeom prst="rect">
            <a:avLst/>
          </a:prstGeom>
          <a:noFill/>
          <a:ln>
            <a:noFill/>
          </a:ln>
        </p:spPr>
      </p:pic>
      <p:sp>
        <p:nvSpPr>
          <p:cNvPr id="21" name="Google Shape;247;p22"/>
          <p:cNvSpPr txBox="1">
            <a:spLocks noGrp="1" noRot="1" noMove="1" noResize="1" noEditPoints="1" noAdjustHandles="1" noChangeArrowheads="1" noChangeShapeType="1"/>
          </p:cNvSpPr>
          <p:nvPr/>
        </p:nvSpPr>
        <p:spPr>
          <a:xfrm>
            <a:off x="1116000" y="3785476"/>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any charities, experts or eco-authors visited your school to deliver a talk about environmental issues in the previous 12 months?</a:t>
            </a:r>
            <a:endParaRPr sz="1300" dirty="0">
              <a:solidFill>
                <a:schemeClr val="dk1"/>
              </a:solidFill>
            </a:endParaRPr>
          </a:p>
        </p:txBody>
      </p:sp>
      <p:sp>
        <p:nvSpPr>
          <p:cNvPr id="29" name="TextBox 28"/>
          <p:cNvSpPr txBox="1">
            <a:spLocks noGrp="1" noRot="1" noMove="1" noResize="1" noEditPoints="1" noAdjustHandles="1" noChangeArrowheads="1" noChangeShapeType="1"/>
          </p:cNvSpPr>
          <p:nvPr/>
        </p:nvSpPr>
        <p:spPr>
          <a:xfrm>
            <a:off x="6346800" y="388548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0" name="Google Shape;250;p22"/>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4870805"/>
            <a:ext cx="422519" cy="426654"/>
          </a:xfrm>
          <a:prstGeom prst="rect">
            <a:avLst/>
          </a:prstGeom>
          <a:noFill/>
          <a:ln>
            <a:noFill/>
          </a:ln>
        </p:spPr>
      </p:pic>
      <p:sp>
        <p:nvSpPr>
          <p:cNvPr id="22" name="Google Shape;247;p22"/>
          <p:cNvSpPr txBox="1">
            <a:spLocks noGrp="1" noRot="1" noMove="1" noResize="1" noEditPoints="1" noAdjustHandles="1" noChangeArrowheads="1" noChangeShapeType="1"/>
          </p:cNvSpPr>
          <p:nvPr/>
        </p:nvSpPr>
        <p:spPr>
          <a:xfrm>
            <a:off x="1116000" y="4791760"/>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young people in your school planned and delivered an environmentally-themed assembly in the previous 12 months?</a:t>
            </a:r>
            <a:endParaRPr sz="1300">
              <a:solidFill>
                <a:schemeClr val="dk1"/>
              </a:solidFill>
            </a:endParaRPr>
          </a:p>
        </p:txBody>
      </p:sp>
      <p:sp>
        <p:nvSpPr>
          <p:cNvPr id="30" name="TextBox 29"/>
          <p:cNvSpPr txBox="1">
            <a:spLocks noGrp="1" noRot="1" noMove="1" noResize="1" noEditPoints="1" noAdjustHandles="1" noChangeArrowheads="1" noChangeShapeType="1"/>
          </p:cNvSpPr>
          <p:nvPr/>
        </p:nvSpPr>
        <p:spPr>
          <a:xfrm>
            <a:off x="6346800" y="479174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1" name="Google Shape;251;p22"/>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5877349"/>
            <a:ext cx="422519" cy="426134"/>
          </a:xfrm>
          <a:prstGeom prst="rect">
            <a:avLst/>
          </a:prstGeom>
          <a:noFill/>
          <a:ln>
            <a:noFill/>
          </a:ln>
        </p:spPr>
      </p:pic>
      <p:sp>
        <p:nvSpPr>
          <p:cNvPr id="23" name="Google Shape;247;p22"/>
          <p:cNvSpPr txBox="1">
            <a:spLocks noGrp="1" noRot="1" noMove="1" noResize="1" noEditPoints="1" noAdjustHandles="1" noChangeArrowheads="1" noChangeShapeType="1"/>
          </p:cNvSpPr>
          <p:nvPr/>
        </p:nvSpPr>
        <p:spPr>
          <a:xfrm>
            <a:off x="1116000" y="5597989"/>
            <a:ext cx="5025900" cy="98485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school’s newsletter, website, or social media accounts celebrate your school’s environmental achievements and encourage your wider community to cut carbon, reduce waste, and boost biodiversity at home?</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579802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2" name="Google Shape;252;p22"/>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600" y="6883633"/>
            <a:ext cx="422519" cy="426134"/>
          </a:xfrm>
          <a:prstGeom prst="rect">
            <a:avLst/>
          </a:prstGeom>
          <a:noFill/>
          <a:ln>
            <a:noFill/>
          </a:ln>
        </p:spPr>
      </p:pic>
      <p:sp>
        <p:nvSpPr>
          <p:cNvPr id="24" name="Google Shape;247;p22"/>
          <p:cNvSpPr txBox="1">
            <a:spLocks noGrp="1" noRot="1" noMove="1" noResize="1" noEditPoints="1" noAdjustHandles="1" noChangeArrowheads="1" noChangeShapeType="1"/>
          </p:cNvSpPr>
          <p:nvPr/>
        </p:nvSpPr>
        <p:spPr>
          <a:xfrm>
            <a:off x="1116000" y="6804328"/>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worked with any other schools on an environmental project in the previous twelve months?</a:t>
            </a:r>
            <a:endParaRPr sz="1300" dirty="0">
              <a:solidFill>
                <a:schemeClr val="dk1"/>
              </a:solidFill>
            </a:endParaRPr>
          </a:p>
        </p:txBody>
      </p:sp>
      <p:sp>
        <p:nvSpPr>
          <p:cNvPr id="32" name="TextBox 31"/>
          <p:cNvSpPr txBox="1">
            <a:spLocks noGrp="1" noRot="1" noMove="1" noResize="1" noEditPoints="1" noAdjustHandles="1" noChangeArrowheads="1" noChangeShapeType="1"/>
          </p:cNvSpPr>
          <p:nvPr/>
        </p:nvSpPr>
        <p:spPr>
          <a:xfrm>
            <a:off x="6346800" y="680431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3" name="Google Shape;253;p22"/>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600" y="7689360"/>
            <a:ext cx="422519" cy="427169"/>
          </a:xfrm>
          <a:prstGeom prst="rect">
            <a:avLst/>
          </a:prstGeom>
          <a:noFill/>
          <a:ln>
            <a:noFill/>
          </a:ln>
        </p:spPr>
      </p:pic>
      <p:sp>
        <p:nvSpPr>
          <p:cNvPr id="25" name="Google Shape;247;p22"/>
          <p:cNvSpPr txBox="1">
            <a:spLocks noGrp="1" noRot="1" noMove="1" noResize="1" noEditPoints="1" noAdjustHandles="1" noChangeArrowheads="1" noChangeShapeType="1"/>
          </p:cNvSpPr>
          <p:nvPr/>
        </p:nvSpPr>
        <p:spPr>
          <a:xfrm>
            <a:off x="1116000" y="7610572"/>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hold an annual environmentally-themed day or week of learning?</a:t>
            </a:r>
            <a:endParaRPr sz="1300">
              <a:solidFill>
                <a:schemeClr val="dk1"/>
              </a:solidFill>
            </a:endParaRPr>
          </a:p>
        </p:txBody>
      </p:sp>
      <p:sp>
        <p:nvSpPr>
          <p:cNvPr id="33" name="TextBox 32"/>
          <p:cNvSpPr txBox="1">
            <a:spLocks noGrp="1" noRot="1" noMove="1" noResize="1" noEditPoints="1" noAdjustHandles="1" noChangeArrowheads="1" noChangeShapeType="1"/>
          </p:cNvSpPr>
          <p:nvPr/>
        </p:nvSpPr>
        <p:spPr>
          <a:xfrm>
            <a:off x="6346800" y="761055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253050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a:grpSpLocks noGrp="1" noUngrp="1" noRot="1" noMove="1" noResize="1"/>
          </p:cNvGrpSpPr>
          <p:nvPr/>
        </p:nvGrpSpPr>
        <p:grpSpPr>
          <a:xfrm>
            <a:off x="208325" y="8250150"/>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a:spLocks noGrp="1" noRot="1" noMove="1" noResize="1" noEditPoints="1" noAdjustHandles="1" noChangeArrowheads="1" noChangeShapeType="1"/>
          </p:cNvSpPr>
          <p:nvPr/>
        </p:nvSpPr>
        <p:spPr>
          <a:xfrm>
            <a:off x="1026885" y="8070075"/>
            <a:ext cx="5596800" cy="117567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At the time of writing, July 2023 was the World’s hottest month on record and the record for the planet’s hottest ever day was broken several times throughout the month with the global average temperature reaching above 17°C.</a:t>
            </a:r>
            <a:endParaRPr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We took part in the Pods big switch off fortnight last year. We had parents say that it had made a difference at home with children switching off lights and devices at home. We will be looking at more initiatives that we can follow as a school this year- such as the Carbon Footprint awareness.</a:t>
            </a:r>
            <a:endParaRPr dirty="0"/>
          </a:p>
        </p:txBody>
      </p:sp>
      <p:grpSp>
        <p:nvGrpSpPr>
          <p:cNvPr id="20" name="Group 19"/>
          <p:cNvGrpSpPr>
            <a:grpSpLocks noGrp="1" noUngrp="1" noRot="1" noMove="1" noResize="1"/>
          </p:cNvGrpSpPr>
          <p:nvPr/>
        </p:nvGrpSpPr>
        <p:grpSpPr>
          <a:xfrm>
            <a:off x="695425" y="4850539"/>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a:spLocks noGrp="1" noRot="1" noMove="1" noResize="1" noEditPoints="1" noAdjustHandles="1" noChangeArrowheads="1" noChangeShapeType="1"/>
          </p:cNvSpPr>
          <p:nvPr/>
        </p:nvSpPr>
        <p:spPr>
          <a:xfrm>
            <a:off x="1116000" y="1445838"/>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 you have an environmental section in your school library?</a:t>
            </a:r>
            <a:endParaRPr sz="130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439603"/>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1360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417862"/>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333879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6" name="Google Shape;224;p21"/>
          <p:cNvSpPr txBox="1">
            <a:spLocks noGrp="1" noRot="1" noMove="1" noResize="1" noEditPoints="1" noAdjustHandles="1" noChangeArrowheads="1" noChangeShapeType="1"/>
          </p:cNvSpPr>
          <p:nvPr/>
        </p:nvSpPr>
        <p:spPr>
          <a:xfrm>
            <a:off x="1116000" y="3308805"/>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school’s reward system recognise environmental action and achievements?</a:t>
            </a:r>
            <a:endParaRPr sz="1300" dirty="0">
              <a:solidFill>
                <a:schemeClr val="dk1"/>
              </a:solidFill>
            </a:endParaRPr>
          </a:p>
        </p:txBody>
      </p:sp>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413866"/>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233480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7" name="Google Shape;224;p21"/>
          <p:cNvSpPr txBox="1">
            <a:spLocks noGrp="1" noRot="1" noMove="1" noResize="1" noEditPoints="1" noAdjustHandles="1" noChangeArrowheads="1" noChangeShapeType="1"/>
          </p:cNvSpPr>
          <p:nvPr/>
        </p:nvSpPr>
        <p:spPr>
          <a:xfrm>
            <a:off x="1116000" y="2304809"/>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Has your school worked with your local authority, or a community group, on an environmental project in the last twelve months?</a:t>
            </a:r>
            <a:endParaRPr sz="1300" dirty="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24469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09"/>
        <p:cNvGrpSpPr/>
        <p:nvPr/>
      </p:nvGrpSpPr>
      <p:grpSpPr>
        <a:xfrm>
          <a:off x="0" y="0"/>
          <a:ext cx="0" cy="0"/>
          <a:chOff x="0" y="0"/>
          <a:chExt cx="0" cy="0"/>
        </a:xfrm>
      </p:grpSpPr>
      <p:sp>
        <p:nvSpPr>
          <p:cNvPr id="510" name="Google Shape;510;p34"/>
          <p:cNvSpPr txBox="1">
            <a:spLocks noGrp="1" noRot="1" noMove="1" noResize="1" noEditPoints="1" noAdjustHandles="1" noChangeArrowheads="1" noChangeShapeType="1"/>
          </p:cNvSpPr>
          <p:nvPr/>
        </p:nvSpPr>
        <p:spPr>
          <a:xfrm>
            <a:off x="513075" y="445575"/>
            <a:ext cx="3468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a:t>Our </a:t>
            </a:r>
            <a:r>
              <a:rPr lang="en-GB" sz="3600" b="1"/>
              <a:t>RESULTS</a:t>
            </a:r>
            <a:endParaRPr sz="3600" b="1"/>
          </a:p>
        </p:txBody>
      </p:sp>
      <p:cxnSp>
        <p:nvCxnSpPr>
          <p:cNvPr id="511" name="Google Shape;511;p34"/>
          <p:cNvCxnSpPr>
            <a:cxnSpLocks noGrp="1" noRot="1" noMove="1" noResize="1" noEditPoints="1" noAdjustHandles="1" noChangeArrowheads="1" noChangeShapeType="1"/>
          </p:cNvCxnSpPr>
          <p:nvPr/>
        </p:nvCxnSpPr>
        <p:spPr>
          <a:xfrm rot="10800000">
            <a:off x="3780000" y="815025"/>
            <a:ext cx="3240000" cy="0"/>
          </a:xfrm>
          <a:prstGeom prst="straightConnector1">
            <a:avLst/>
          </a:prstGeom>
          <a:noFill/>
          <a:ln w="19050" cap="flat" cmpd="sng">
            <a:solidFill>
              <a:srgbClr val="EA5A12"/>
            </a:solidFill>
            <a:prstDash val="solid"/>
            <a:round/>
            <a:headEnd type="none" w="med" len="med"/>
            <a:tailEnd type="none" w="med" len="med"/>
          </a:ln>
        </p:spPr>
      </p:cxnSp>
      <p:sp>
        <p:nvSpPr>
          <p:cNvPr id="512" name="Google Shape;512;p34"/>
          <p:cNvSpPr txBox="1">
            <a:spLocks noGrp="1" noRot="1" noMove="1" noResize="1" noEditPoints="1" noAdjustHandles="1" noChangeArrowheads="1" noChangeShapeType="1"/>
          </p:cNvSpPr>
          <p:nvPr/>
        </p:nvSpPr>
        <p:spPr>
          <a:xfrm>
            <a:off x="589275" y="1870875"/>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GB" dirty="0"/>
              <a:t>We have made progress from where we started and the projects that we did on energy saving with the Pod and Tree for cities had a positive impact on our school. We can see that we are slowly making an impact in our school. We now need to work on areas such as Marine and looking at environmental charities we could support.</a:t>
            </a:r>
            <a:endParaRPr dirty="0"/>
          </a:p>
        </p:txBody>
      </p:sp>
      <p:sp>
        <p:nvSpPr>
          <p:cNvPr id="516" name="Google Shape;516;p34"/>
          <p:cNvSpPr txBox="1">
            <a:spLocks noGrp="1" noRot="1" noMove="1" noResize="1" noEditPoints="1" noAdjustHandles="1" noChangeArrowheads="1" noChangeShapeType="1"/>
          </p:cNvSpPr>
          <p:nvPr/>
        </p:nvSpPr>
        <p:spPr>
          <a:xfrm>
            <a:off x="589275" y="4563180"/>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GB" dirty="0"/>
              <a:t>We have made little progress in the marine section. We could do more as a school to promote environmental issues within our local community by sharing tips and </a:t>
            </a:r>
            <a:r>
              <a:rPr lang="en-GB" dirty="0" err="1"/>
              <a:t>adive</a:t>
            </a:r>
            <a:r>
              <a:rPr lang="en-GB" dirty="0"/>
              <a:t> on the school Facebook page and newsletters. We need to work on the Eco schools becoming a whole school initiative embraced by all staff and the wider community and not just by the Eco school coordinator. </a:t>
            </a:r>
            <a:endParaRPr dirty="0"/>
          </a:p>
        </p:txBody>
      </p:sp>
      <p:sp>
        <p:nvSpPr>
          <p:cNvPr id="520" name="Google Shape;520;p34"/>
          <p:cNvSpPr txBox="1">
            <a:spLocks noGrp="1" noRot="1" noMove="1" noResize="1" noEditPoints="1" noAdjustHandles="1" noChangeArrowheads="1" noChangeShapeType="1"/>
          </p:cNvSpPr>
          <p:nvPr/>
        </p:nvSpPr>
        <p:spPr>
          <a:xfrm>
            <a:off x="589275" y="7256299"/>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GB" dirty="0"/>
              <a:t>We have looked at the 50 ideas and come up with an action plan, which will help us build on the work we started last year. Starting with small initiative such as plant in each classroom, encouraging the use of the outside classroom as a teaching space and then a wider school and community </a:t>
            </a:r>
            <a:r>
              <a:rPr lang="en-GB" dirty="0" err="1"/>
              <a:t>initative</a:t>
            </a:r>
            <a:r>
              <a:rPr lang="en-GB" dirty="0"/>
              <a:t>, joining the carbon footprint project taking part in November.</a:t>
            </a:r>
            <a:endParaRPr dirty="0"/>
          </a:p>
        </p:txBody>
      </p:sp>
      <p:sp>
        <p:nvSpPr>
          <p:cNvPr id="525" name="Google Shape;525;p34"/>
          <p:cNvSpPr txBox="1">
            <a:spLocks noGrp="1" noRot="1" noMove="1" noResize="1" noEditPoints="1" noAdjustHandles="1" noChangeArrowheads="1" noChangeShapeType="1"/>
          </p:cNvSpPr>
          <p:nvPr/>
        </p:nvSpPr>
        <p:spPr>
          <a:xfrm>
            <a:off x="4776716" y="1144858"/>
            <a:ext cx="1570084"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chemeClr val="dk1"/>
                </a:solidFill>
              </a:rPr>
              <a:t>TOTAL SCORE</a:t>
            </a:r>
            <a:endParaRPr sz="700">
              <a:solidFill>
                <a:schemeClr val="dk1"/>
              </a:solidFill>
            </a:endParaRPr>
          </a:p>
        </p:txBody>
      </p:sp>
      <p:sp>
        <p:nvSpPr>
          <p:cNvPr id="18" name="TextBox 17"/>
          <p:cNvSpPr txBox="1">
            <a:spLocks noGrp="1" noRot="1" noMove="1" noResize="1" noEditPoints="1" noAdjustHandles="1" noChangeArrowheads="1" noChangeShapeType="1"/>
          </p:cNvSpPr>
          <p:nvPr/>
        </p:nvSpPr>
        <p:spPr>
          <a:xfrm>
            <a:off x="6346800" y="1052510"/>
            <a:ext cx="576000" cy="584775"/>
          </a:xfrm>
          <a:prstGeom prst="rect">
            <a:avLst/>
          </a:prstGeom>
          <a:noFill/>
          <a:ln w="38100">
            <a:solidFill>
              <a:srgbClr val="F39200"/>
            </a:solidFill>
          </a:ln>
        </p:spPr>
        <p:txBody>
          <a:bodyPr wrap="square" rtlCol="0" anchor="ctr" anchorCtr="0">
            <a:noAutofit/>
          </a:bodyPr>
          <a:lstStyle/>
          <a:p>
            <a:pPr algn="ctr"/>
            <a:r>
              <a:rPr lang="en-GB" b="1" dirty="0">
                <a:latin typeface="Arial" panose="020B0604020202020204" pitchFamily="34" charset="0"/>
                <a:cs typeface="Arial" panose="020B0604020202020204" pitchFamily="34" charset="0"/>
              </a:rPr>
              <a:t>47</a:t>
            </a:r>
          </a:p>
        </p:txBody>
      </p:sp>
      <p:grpSp>
        <p:nvGrpSpPr>
          <p:cNvPr id="2" name="Group 1"/>
          <p:cNvGrpSpPr>
            <a:grpSpLocks noGrp="1" noUngrp="1" noRot="1" noMove="1" noResize="1"/>
          </p:cNvGrpSpPr>
          <p:nvPr/>
        </p:nvGrpSpPr>
        <p:grpSpPr>
          <a:xfrm>
            <a:off x="810000" y="1509637"/>
            <a:ext cx="2226900" cy="722475"/>
            <a:chOff x="868090" y="1509637"/>
            <a:chExt cx="2226900" cy="722475"/>
          </a:xfrm>
        </p:grpSpPr>
        <p:pic>
          <p:nvPicPr>
            <p:cNvPr id="21" name="Google Shape;101;p15"/>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909978" y="1546023"/>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6809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a:solidFill>
                    <a:schemeClr val="dk1"/>
                  </a:solidFill>
                </a:rPr>
                <a:t>Positives</a:t>
              </a:r>
              <a:endParaRPr sz="1500" b="1"/>
            </a:p>
          </p:txBody>
        </p:sp>
      </p:grpSp>
      <p:grpSp>
        <p:nvGrpSpPr>
          <p:cNvPr id="24" name="Group 23"/>
          <p:cNvGrpSpPr>
            <a:grpSpLocks noGrp="1" noUngrp="1" noRot="1" noMove="1" noResize="1"/>
          </p:cNvGrpSpPr>
          <p:nvPr/>
        </p:nvGrpSpPr>
        <p:grpSpPr>
          <a:xfrm>
            <a:off x="810000" y="4210575"/>
            <a:ext cx="2226900" cy="722475"/>
            <a:chOff x="868090" y="1509637"/>
            <a:chExt cx="2226900" cy="722475"/>
          </a:xfrm>
        </p:grpSpPr>
        <p:pic>
          <p:nvPicPr>
            <p:cNvPr id="25" name="Google Shape;101;p15"/>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909978" y="1546023"/>
              <a:ext cx="2143125" cy="653425"/>
            </a:xfrm>
            <a:prstGeom prst="rect">
              <a:avLst/>
            </a:prstGeom>
            <a:noFill/>
            <a:ln>
              <a:noFill/>
            </a:ln>
          </p:spPr>
        </p:pic>
        <p:sp>
          <p:nvSpPr>
            <p:cNvPr id="26" name="Google Shape;102;p15"/>
            <p:cNvSpPr txBox="1">
              <a:spLocks noGrp="1" noRot="1" noMove="1" noResize="1" noEditPoints="1" noAdjustHandles="1" noChangeArrowheads="1" noChangeShapeType="1"/>
            </p:cNvSpPr>
            <p:nvPr/>
          </p:nvSpPr>
          <p:spPr>
            <a:xfrm>
              <a:off x="86809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a:solidFill>
                    <a:schemeClr val="dk1"/>
                  </a:solidFill>
                </a:rPr>
                <a:t>Negatives</a:t>
              </a:r>
              <a:endParaRPr sz="1500" b="1"/>
            </a:p>
          </p:txBody>
        </p:sp>
      </p:grpSp>
      <p:grpSp>
        <p:nvGrpSpPr>
          <p:cNvPr id="27" name="Group 26"/>
          <p:cNvGrpSpPr>
            <a:grpSpLocks noGrp="1" noUngrp="1" noRot="1" noMove="1" noResize="1"/>
          </p:cNvGrpSpPr>
          <p:nvPr/>
        </p:nvGrpSpPr>
        <p:grpSpPr>
          <a:xfrm>
            <a:off x="810000" y="6930469"/>
            <a:ext cx="2226900" cy="722475"/>
            <a:chOff x="871380" y="1509637"/>
            <a:chExt cx="2226900" cy="722475"/>
          </a:xfrm>
        </p:grpSpPr>
        <p:pic>
          <p:nvPicPr>
            <p:cNvPr id="28" name="Google Shape;101;p15"/>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909978" y="1546023"/>
              <a:ext cx="2143125" cy="653425"/>
            </a:xfrm>
            <a:prstGeom prst="rect">
              <a:avLst/>
            </a:prstGeom>
            <a:noFill/>
            <a:ln>
              <a:noFill/>
            </a:ln>
          </p:spPr>
        </p:pic>
        <p:sp>
          <p:nvSpPr>
            <p:cNvPr id="29" name="Google Shape;102;p15"/>
            <p:cNvSpPr txBox="1">
              <a:spLocks noGrp="1" noRot="1" noMove="1" noResize="1" noEditPoints="1" noAdjustHandles="1" noChangeArrowheads="1" noChangeShapeType="1"/>
            </p:cNvSpPr>
            <p:nvPr/>
          </p:nvSpPr>
          <p:spPr>
            <a:xfrm>
              <a:off x="87138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a:solidFill>
                    <a:schemeClr val="dk1"/>
                  </a:solidFill>
                </a:rPr>
                <a:t>More Thoughts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1"/>
        <p:cNvGrpSpPr/>
        <p:nvPr/>
      </p:nvGrpSpPr>
      <p:grpSpPr>
        <a:xfrm>
          <a:off x="0" y="0"/>
          <a:ext cx="0" cy="0"/>
          <a:chOff x="0" y="0"/>
          <a:chExt cx="0" cy="0"/>
        </a:xfrm>
      </p:grpSpPr>
      <p:sp>
        <p:nvSpPr>
          <p:cNvPr id="99" name="Google Shape;99;p15"/>
          <p:cNvSpPr txBox="1">
            <a:spLocks noGrp="1" noRot="1" noMove="1" noResize="1" noEditPoints="1" noAdjustHandles="1" noChangeArrowheads="1" noChangeShapeType="1"/>
          </p:cNvSpPr>
          <p:nvPr/>
        </p:nvSpPr>
        <p:spPr>
          <a:xfrm>
            <a:off x="550800" y="5209049"/>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As part of  our gardening club we will be building a bug hotel and creating feeders for wild birds. We will create log and stone piles for animals to shelter in. We have also added seed bombs to the meadow area to create more biodiversity.</a:t>
            </a:r>
          </a:p>
        </p:txBody>
      </p:sp>
      <p:grpSp>
        <p:nvGrpSpPr>
          <p:cNvPr id="2" name="Group 1"/>
          <p:cNvGrpSpPr>
            <a:grpSpLocks noGrp="1" noUngrp="1" noRot="1" noMove="1" noResize="1"/>
          </p:cNvGrpSpPr>
          <p:nvPr/>
        </p:nvGrpSpPr>
        <p:grpSpPr>
          <a:xfrm>
            <a:off x="695425" y="4850539"/>
            <a:ext cx="2343080" cy="722475"/>
            <a:chOff x="695425" y="4850539"/>
            <a:chExt cx="2343080" cy="722475"/>
          </a:xfrm>
        </p:grpSpPr>
        <p:pic>
          <p:nvPicPr>
            <p:cNvPr id="101" name="Google Shape;101;p15"/>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695425" y="4886925"/>
              <a:ext cx="2143125" cy="653425"/>
            </a:xfrm>
            <a:prstGeom prst="rect">
              <a:avLst/>
            </a:prstGeom>
            <a:noFill/>
            <a:ln>
              <a:noFill/>
            </a:ln>
          </p:spPr>
        </p:pic>
        <p:sp>
          <p:nvSpPr>
            <p:cNvPr id="10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103" name="Google Shape;103;p15"/>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04" name="Google Shape;104;p15"/>
          <p:cNvGrpSpPr>
            <a:grpSpLocks noGrp="1" noUngrp="1" noRot="1" noMove="1" noResize="1"/>
          </p:cNvGrpSpPr>
          <p:nvPr/>
        </p:nvGrpSpPr>
        <p:grpSpPr>
          <a:xfrm>
            <a:off x="208325" y="8250150"/>
            <a:ext cx="690900" cy="690900"/>
            <a:chOff x="208325" y="8250150"/>
            <a:chExt cx="690900" cy="690900"/>
          </a:xfrm>
        </p:grpSpPr>
        <p:sp>
          <p:nvSpPr>
            <p:cNvPr id="105" name="Google Shape;105;p15"/>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335985" y="8324345"/>
              <a:ext cx="435446" cy="542371"/>
            </a:xfrm>
            <a:prstGeom prst="rect">
              <a:avLst/>
            </a:prstGeom>
            <a:noFill/>
            <a:ln>
              <a:noFill/>
            </a:ln>
          </p:spPr>
        </p:pic>
      </p:grpSp>
      <p:sp>
        <p:nvSpPr>
          <p:cNvPr id="109" name="Google Shape;109;p15"/>
          <p:cNvSpPr txBox="1">
            <a:spLocks noGrp="1" noRot="1" noMove="1" noResize="1" noEditPoints="1" noAdjustHandles="1" noChangeArrowheads="1" noChangeShapeType="1"/>
          </p:cNvSpPr>
          <p:nvPr/>
        </p:nvSpPr>
        <p:spPr>
          <a:xfrm>
            <a:off x="5194351" y="4404875"/>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92" name="Google Shape;92;p15"/>
          <p:cNvSpPr txBox="1">
            <a:spLocks noGrp="1" noRot="1" noMove="1" noResize="1" noEditPoints="1" noAdjustHandles="1" noChangeArrowheads="1" noChangeShapeType="1"/>
          </p:cNvSpPr>
          <p:nvPr/>
        </p:nvSpPr>
        <p:spPr>
          <a:xfrm>
            <a:off x="1116000" y="1362082"/>
            <a:ext cx="5025900" cy="784800"/>
          </a:xfrm>
          <a:prstGeom prst="rect">
            <a:avLst/>
          </a:prstGeom>
          <a:noFill/>
          <a:ln>
            <a:noFill/>
          </a:ln>
        </p:spPr>
        <p:txBody>
          <a:bodyPr spcFirstLastPara="1" wrap="square" lIns="91425" tIns="91425" rIns="91425" bIns="91425" anchor="t" anchorCtr="0">
            <a:spAutoFit/>
          </a:bodyPr>
          <a:lstStyle/>
          <a:p>
            <a:r>
              <a:rPr lang="en-GB" sz="1300" dirty="0"/>
              <a:t>Are there any labels or QR codes within your school grounds that highlight what plants, trees, or flowers are present or emphasize biodiversity-supporting facilities and areas?</a:t>
            </a:r>
          </a:p>
        </p:txBody>
      </p:sp>
      <p:pic>
        <p:nvPicPr>
          <p:cNvPr id="93" name="Google Shape;93;p15"/>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540898"/>
            <a:ext cx="422519" cy="427169"/>
          </a:xfrm>
          <a:prstGeom prst="rect">
            <a:avLst/>
          </a:prstGeom>
          <a:noFill/>
          <a:ln>
            <a:noFill/>
          </a:ln>
        </p:spPr>
      </p:pic>
      <p:sp>
        <p:nvSpPr>
          <p:cNvPr id="20" name="TextBox 19"/>
          <p:cNvSpPr txBox="1">
            <a:spLocks noGrp="1" noRot="1" noMove="1" noResize="1" noEditPoints="1" noAdjustHandles="1" noChangeArrowheads="1" noChangeShapeType="1"/>
          </p:cNvSpPr>
          <p:nvPr/>
        </p:nvSpPr>
        <p:spPr>
          <a:xfrm>
            <a:off x="6346800" y="146209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94" name="Google Shape;94;p15"/>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2424637"/>
            <a:ext cx="422519" cy="426649"/>
          </a:xfrm>
          <a:prstGeom prst="rect">
            <a:avLst/>
          </a:prstGeom>
          <a:noFill/>
          <a:ln>
            <a:noFill/>
          </a:ln>
        </p:spPr>
      </p:pic>
      <p:sp>
        <p:nvSpPr>
          <p:cNvPr id="21" name="Google Shape;92;p15"/>
          <p:cNvSpPr txBox="1">
            <a:spLocks noGrp="1" noRot="1" noMove="1" noResize="1" noEditPoints="1" noAdjustHandles="1" noChangeArrowheads="1" noChangeShapeType="1"/>
          </p:cNvSpPr>
          <p:nvPr/>
        </p:nvSpPr>
        <p:spPr>
          <a:xfrm>
            <a:off x="1116000" y="2345589"/>
            <a:ext cx="5025900" cy="584745"/>
          </a:xfrm>
          <a:prstGeom prst="rect">
            <a:avLst/>
          </a:prstGeom>
          <a:noFill/>
          <a:ln>
            <a:noFill/>
          </a:ln>
        </p:spPr>
        <p:txBody>
          <a:bodyPr spcFirstLastPara="1" wrap="square" lIns="91425" tIns="91425" rIns="91425" bIns="91425" anchor="t" anchorCtr="0">
            <a:spAutoFit/>
          </a:bodyPr>
          <a:lstStyle/>
          <a:p>
            <a:r>
              <a:rPr lang="en-GB" sz="1300" dirty="0"/>
              <a:t>In the previous twelve months, has your school fundraised for endangered animals or conservation projects? </a:t>
            </a:r>
          </a:p>
        </p:txBody>
      </p:sp>
      <p:sp>
        <p:nvSpPr>
          <p:cNvPr id="24" name="TextBox 23"/>
          <p:cNvSpPr txBox="1">
            <a:spLocks noGrp="1" noRot="1" noMove="1" noResize="1" noEditPoints="1" noAdjustHandles="1" noChangeArrowheads="1" noChangeShapeType="1"/>
          </p:cNvSpPr>
          <p:nvPr/>
        </p:nvSpPr>
        <p:spPr>
          <a:xfrm>
            <a:off x="6346800" y="234557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95" name="Google Shape;95;p15"/>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3408144"/>
            <a:ext cx="422519" cy="426649"/>
          </a:xfrm>
          <a:prstGeom prst="rect">
            <a:avLst/>
          </a:prstGeom>
          <a:noFill/>
          <a:ln>
            <a:noFill/>
          </a:ln>
        </p:spPr>
      </p:pic>
      <p:sp>
        <p:nvSpPr>
          <p:cNvPr id="22" name="Google Shape;92;p15"/>
          <p:cNvSpPr txBox="1">
            <a:spLocks noGrp="1" noRot="1" noMove="1" noResize="1" noEditPoints="1" noAdjustHandles="1" noChangeArrowheads="1" noChangeShapeType="1"/>
          </p:cNvSpPr>
          <p:nvPr/>
        </p:nvSpPr>
        <p:spPr>
          <a:xfrm>
            <a:off x="1116000" y="3129041"/>
            <a:ext cx="5025900" cy="984855"/>
          </a:xfrm>
          <a:prstGeom prst="rect">
            <a:avLst/>
          </a:prstGeom>
          <a:noFill/>
          <a:ln>
            <a:noFill/>
          </a:ln>
        </p:spPr>
        <p:txBody>
          <a:bodyPr spcFirstLastPara="1" wrap="square" lIns="91425" tIns="91425" rIns="91425" bIns="91425" anchor="t" anchorCtr="0">
            <a:spAutoFit/>
          </a:bodyPr>
          <a:lstStyle/>
          <a:p>
            <a:r>
              <a:rPr lang="en-GB" sz="1300" dirty="0"/>
              <a:t>During the last year, has your school provided advice to families on supporting biodiversity at home, for example looking for Rainforest Alliance certified products whilst shopping or instructions for creating homemade bug hotels?</a:t>
            </a:r>
          </a:p>
        </p:txBody>
      </p:sp>
      <p:sp>
        <p:nvSpPr>
          <p:cNvPr id="25" name="TextBox 24"/>
          <p:cNvSpPr txBox="1">
            <a:spLocks noGrp="1" noRot="1" noMove="1" noResize="1" noEditPoints="1" noAdjustHandles="1" noChangeArrowheads="1" noChangeShapeType="1"/>
          </p:cNvSpPr>
          <p:nvPr/>
        </p:nvSpPr>
        <p:spPr>
          <a:xfrm>
            <a:off x="6346800" y="3329081"/>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9" name="TextBox 28"/>
          <p:cNvSpPr txBox="1">
            <a:spLocks noGrp="1" noRot="1" noMove="1" noResize="1" noEditPoints="1" noAdjustHandles="1" noChangeArrowheads="1" noChangeShapeType="1"/>
          </p:cNvSpPr>
          <p:nvPr/>
        </p:nvSpPr>
        <p:spPr>
          <a:xfrm>
            <a:off x="6346800" y="4312587"/>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3</a:t>
            </a:r>
          </a:p>
        </p:txBody>
      </p:sp>
      <p:sp>
        <p:nvSpPr>
          <p:cNvPr id="10" name="Google Shape;147;p17">
            <a:extLst>
              <a:ext uri="{FF2B5EF4-FFF2-40B4-BE49-F238E27FC236}">
                <a16:creationId xmlns:a16="http://schemas.microsoft.com/office/drawing/2014/main" id="{B8AD1224-14E9-6BED-9B26-D7B906A29A42}"/>
              </a:ext>
            </a:extLst>
          </p:cNvPr>
          <p:cNvSpPr txBox="1">
            <a:spLocks noGrp="1" noRot="1" noMove="1" noResize="1" noEditPoints="1" noAdjustHandles="1" noChangeArrowheads="1" noChangeShapeType="1"/>
          </p:cNvSpPr>
          <p:nvPr/>
        </p:nvSpPr>
        <p:spPr>
          <a:xfrm>
            <a:off x="1022400" y="8078409"/>
            <a:ext cx="5618243" cy="92791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WWF’s 2022 Living Planet Report found that global wildlife populations have declined by an alarming 69% since 1970, a 1% further decline since their 2020 report.</a:t>
            </a:r>
            <a:endParaRPr b="1"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sp>
        <p:nvSpPr>
          <p:cNvPr id="20" name="TextBox 19"/>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114" name="Google Shape;114;p16"/>
          <p:cNvSpPr txBox="1">
            <a:spLocks noGrp="1" noRot="1" noMove="1" noResize="1" noEditPoints="1" noAdjustHandles="1" noChangeArrowheads="1" noChangeShapeType="1"/>
          </p:cNvSpPr>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Energy</a:t>
            </a:r>
            <a:endParaRPr sz="4800" dirty="0"/>
          </a:p>
        </p:txBody>
      </p:sp>
      <p:sp>
        <p:nvSpPr>
          <p:cNvPr id="21" name="TextBox 20"/>
          <p:cNvSpPr txBox="1">
            <a:spLocks noGrp="1" noRot="1" noMove="1" noResize="1" noEditPoints="1" noAdjustHandles="1" noChangeArrowheads="1" noChangeShapeType="1"/>
          </p:cNvSpPr>
          <p:nvPr/>
        </p:nvSpPr>
        <p:spPr>
          <a:xfrm>
            <a:off x="6346800" y="297924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115" name="Google Shape;115;p16"/>
          <p:cNvSpPr txBox="1">
            <a:spLocks noGrp="1" noRot="1" noMove="1" noResize="1" noEditPoints="1" noAdjustHandles="1" noChangeArrowheads="1" noChangeShapeType="1"/>
          </p:cNvSpPr>
          <p:nvPr/>
        </p:nvSpPr>
        <p:spPr>
          <a:xfrm>
            <a:off x="1114425" y="2779200"/>
            <a:ext cx="5025900" cy="98485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student energy monitors, who check lights and other electronic devices are switched off when not in use during the daytime, and an adult member of staff responsible for checking lights and devices are turned off overnight?</a:t>
            </a:r>
            <a:endParaRPr sz="1300" dirty="0">
              <a:solidFill>
                <a:schemeClr val="dk1"/>
              </a:solidFill>
            </a:endParaRPr>
          </a:p>
        </p:txBody>
      </p:sp>
      <p:pic>
        <p:nvPicPr>
          <p:cNvPr id="116" name="Google Shape;116;p16"/>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975" y="3058300"/>
            <a:ext cx="422519" cy="426654"/>
          </a:xfrm>
          <a:prstGeom prst="rect">
            <a:avLst/>
          </a:prstGeom>
          <a:noFill/>
          <a:ln>
            <a:noFill/>
          </a:ln>
        </p:spPr>
      </p:pic>
      <p:cxnSp>
        <p:nvCxnSpPr>
          <p:cNvPr id="129" name="Google Shape;129;p16"/>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pic>
        <p:nvPicPr>
          <p:cNvPr id="117" name="Google Shape;117;p16"/>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975" y="3964565"/>
            <a:ext cx="422519" cy="426654"/>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46800" y="388550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8" name="Google Shape;115;p16"/>
          <p:cNvSpPr txBox="1">
            <a:spLocks noGrp="1" noRot="1" noMove="1" noResize="1" noEditPoints="1" noAdjustHandles="1" noChangeArrowheads="1" noChangeShapeType="1"/>
          </p:cNvSpPr>
          <p:nvPr/>
        </p:nvSpPr>
        <p:spPr>
          <a:xfrm>
            <a:off x="1114425" y="3885520"/>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classrooms in your school have posters, signs, or a traffic light system that reminds pupils and staff to turn off electrical devices when not in use?</a:t>
            </a:r>
            <a:endParaRPr sz="1300" dirty="0">
              <a:solidFill>
                <a:schemeClr val="dk1"/>
              </a:solidFill>
            </a:endParaRPr>
          </a:p>
        </p:txBody>
      </p:sp>
      <p:pic>
        <p:nvPicPr>
          <p:cNvPr id="118" name="Google Shape;118;p16"/>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975" y="5070870"/>
            <a:ext cx="422519" cy="426654"/>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46800" y="499181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9" name="Google Shape;115;p16"/>
          <p:cNvSpPr txBox="1">
            <a:spLocks noGrp="1" noRot="1" noMove="1" noResize="1" noEditPoints="1" noAdjustHandles="1" noChangeArrowheads="1" noChangeShapeType="1"/>
          </p:cNvSpPr>
          <p:nvPr/>
        </p:nvSpPr>
        <p:spPr>
          <a:xfrm>
            <a:off x="1114425" y="4791770"/>
            <a:ext cx="5025900" cy="98485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any renewable energy sources on site (solar panels, wind turbine, heat pump, biomass heating), or if not does your school purchase energy from a renewable energy supplier?</a:t>
            </a:r>
            <a:endParaRPr sz="1300" dirty="0">
              <a:solidFill>
                <a:schemeClr val="dk1"/>
              </a:solidFill>
            </a:endParaRPr>
          </a:p>
        </p:txBody>
      </p:sp>
      <p:pic>
        <p:nvPicPr>
          <p:cNvPr id="119" name="Google Shape;119;p16"/>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975" y="5977395"/>
            <a:ext cx="422519" cy="426134"/>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46800" y="589807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0" name="Google Shape;115;p16"/>
          <p:cNvSpPr txBox="1">
            <a:spLocks noGrp="1" noRot="1" noMove="1" noResize="1" noEditPoints="1" noAdjustHandles="1" noChangeArrowheads="1" noChangeShapeType="1"/>
          </p:cNvSpPr>
          <p:nvPr/>
        </p:nvSpPr>
        <p:spPr>
          <a:xfrm>
            <a:off x="1114425" y="5898090"/>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Are windows kept free of displays and blinds drawn back during the daytime to maximise natural light?</a:t>
            </a:r>
            <a:endParaRPr sz="1300" dirty="0">
              <a:solidFill>
                <a:schemeClr val="dk1"/>
              </a:solidFill>
            </a:endParaRPr>
          </a:p>
        </p:txBody>
      </p:sp>
      <p:pic>
        <p:nvPicPr>
          <p:cNvPr id="120" name="Google Shape;120;p16"/>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975" y="6783633"/>
            <a:ext cx="422519" cy="426134"/>
          </a:xfrm>
          <a:prstGeom prst="rect">
            <a:avLst/>
          </a:prstGeom>
          <a:noFill/>
          <a:ln>
            <a:noFill/>
          </a:ln>
        </p:spPr>
      </p:pic>
      <p:sp>
        <p:nvSpPr>
          <p:cNvPr id="26" name="TextBox 25"/>
          <p:cNvSpPr txBox="1">
            <a:spLocks noGrp="1" noRot="1" noMove="1" noResize="1" noEditPoints="1" noAdjustHandles="1" noChangeArrowheads="1" noChangeShapeType="1"/>
          </p:cNvSpPr>
          <p:nvPr/>
        </p:nvSpPr>
        <p:spPr>
          <a:xfrm>
            <a:off x="6346800" y="670431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31" name="Google Shape;115;p16"/>
          <p:cNvSpPr txBox="1">
            <a:spLocks noGrp="1" noRot="1" noMove="1" noResize="1" noEditPoints="1" noAdjustHandles="1" noChangeArrowheads="1" noChangeShapeType="1"/>
          </p:cNvSpPr>
          <p:nvPr/>
        </p:nvSpPr>
        <p:spPr>
          <a:xfrm>
            <a:off x="1114425" y="6604300"/>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Are young people kept updated on your school’s energy use (e.g., through a smart meter young people can access, an energy display that is regularly updated, or during assembly briefings)?</a:t>
            </a:r>
          </a:p>
        </p:txBody>
      </p:sp>
      <p:pic>
        <p:nvPicPr>
          <p:cNvPr id="121" name="Google Shape;121;p16"/>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975" y="7689366"/>
            <a:ext cx="422519" cy="427169"/>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346800" y="761056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2" name="Google Shape;115;p16"/>
          <p:cNvSpPr txBox="1">
            <a:spLocks noGrp="1" noRot="1" noMove="1" noResize="1" noEditPoints="1" noAdjustHandles="1" noChangeArrowheads="1" noChangeShapeType="1"/>
          </p:cNvSpPr>
          <p:nvPr/>
        </p:nvSpPr>
        <p:spPr>
          <a:xfrm>
            <a:off x="1114425" y="7510550"/>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During colder months, are windows closed, internal doors shut, radiators free from blockages, and pupils/staff encouraged to wear appropriate clothing to reduce heating use?</a:t>
            </a:r>
            <a:endParaRPr sz="1300" dirty="0">
              <a:solidFill>
                <a:schemeClr val="dk1"/>
              </a:solidFill>
            </a:endParaRPr>
          </a:p>
        </p:txBody>
      </p:sp>
      <p:sp>
        <p:nvSpPr>
          <p:cNvPr id="22" name="TextBox 21"/>
          <p:cNvSpPr txBox="1">
            <a:spLocks noGrp="1" noRot="1" noMove="1" noResize="1" noEditPoints="1" noAdjustHandles="1" noChangeArrowheads="1" noChangeShapeType="1"/>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131" name="Google Shape;131;p16"/>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975" y="8495603"/>
            <a:ext cx="422519" cy="427169"/>
          </a:xfrm>
          <a:prstGeom prst="rect">
            <a:avLst/>
          </a:prstGeom>
          <a:noFill/>
          <a:ln>
            <a:noFill/>
          </a:ln>
        </p:spPr>
      </p:pic>
      <p:sp>
        <p:nvSpPr>
          <p:cNvPr id="33" name="Google Shape;115;p16"/>
          <p:cNvSpPr txBox="1">
            <a:spLocks noGrp="1" noRot="1" noMove="1" noResize="1" noEditPoints="1" noAdjustHandles="1" noChangeArrowheads="1" noChangeShapeType="1"/>
          </p:cNvSpPr>
          <p:nvPr/>
        </p:nvSpPr>
        <p:spPr>
          <a:xfrm>
            <a:off x="1114425"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last twelve months, has your school planned an energy-free day, energy-saving week, or something similar?</a:t>
            </a:r>
            <a:endParaRPr sz="1300" dirty="0">
              <a:solidFill>
                <a:schemeClr val="dk1"/>
              </a:solidFill>
            </a:endParaRPr>
          </a:p>
        </p:txBody>
      </p:sp>
      <p:grpSp>
        <p:nvGrpSpPr>
          <p:cNvPr id="2" name="Group 1">
            <a:extLst>
              <a:ext uri="{FF2B5EF4-FFF2-40B4-BE49-F238E27FC236}">
                <a16:creationId xmlns:a16="http://schemas.microsoft.com/office/drawing/2014/main" id="{463A2A4E-83EE-0A42-09DF-6403E8CF5A0E}"/>
              </a:ext>
            </a:extLst>
          </p:cNvPr>
          <p:cNvGrpSpPr>
            <a:grpSpLocks noGrp="1" noUngrp="1" noRot="1" noMove="1" noResize="1"/>
          </p:cNvGrpSpPr>
          <p:nvPr/>
        </p:nvGrpSpPr>
        <p:grpSpPr>
          <a:xfrm>
            <a:off x="4095724" y="1034232"/>
            <a:ext cx="2821842" cy="1059473"/>
            <a:chOff x="4095724" y="1034232"/>
            <a:chExt cx="2821842" cy="1059473"/>
          </a:xfrm>
        </p:grpSpPr>
        <p:pic>
          <p:nvPicPr>
            <p:cNvPr id="3" name="Picture 2" descr="A blue text with black background&#10;&#10;Description automatically generated">
              <a:extLst>
                <a:ext uri="{FF2B5EF4-FFF2-40B4-BE49-F238E27FC236}">
                  <a16:creationId xmlns:a16="http://schemas.microsoft.com/office/drawing/2014/main" id="{F55E2CE3-5235-CF67-DD03-99863FD52493}"/>
                </a:ext>
              </a:extLst>
            </p:cNvPr>
            <p:cNvPicPr>
              <a:picLocks noGrp="1" noRot="1" noChangeAspect="1" noMove="1" noResize="1" noEditPoints="1" noAdjustHandles="1" noChangeArrowheads="1" noChangeShapeType="1" noCrop="1"/>
            </p:cNvPicPr>
            <p:nvPr/>
          </p:nvPicPr>
          <p:blipFill>
            <a:blip r:embed="rId11"/>
            <a:stretch>
              <a:fillRect/>
            </a:stretch>
          </p:blipFill>
          <p:spPr>
            <a:xfrm>
              <a:off x="5193284" y="1034232"/>
              <a:ext cx="1724282" cy="714766"/>
            </a:xfrm>
            <a:prstGeom prst="rect">
              <a:avLst/>
            </a:prstGeom>
          </p:spPr>
        </p:pic>
        <p:sp>
          <p:nvSpPr>
            <p:cNvPr id="4" name="Google Shape;115;p16">
              <a:extLst>
                <a:ext uri="{FF2B5EF4-FFF2-40B4-BE49-F238E27FC236}">
                  <a16:creationId xmlns:a16="http://schemas.microsoft.com/office/drawing/2014/main" id="{6E080729-F7DC-3553-FF6E-E9FD362C15F7}"/>
                </a:ext>
              </a:extLst>
            </p:cNvPr>
            <p:cNvSpPr txBox="1">
              <a:spLocks noGrp="1" noRot="1" noMove="1" noResize="1" noEditPoints="1" noAdjustHandles="1" noChangeArrowheads="1" noChangeShapeType="1"/>
            </p:cNvSpPr>
            <p:nvPr/>
          </p:nvSpPr>
          <p:spPr>
            <a:xfrm>
              <a:off x="4095724" y="1755181"/>
              <a:ext cx="2821842" cy="338524"/>
            </a:xfrm>
            <a:prstGeom prst="rect">
              <a:avLst/>
            </a:prstGeom>
            <a:noFill/>
            <a:ln>
              <a:noFill/>
            </a:ln>
          </p:spPr>
          <p:txBody>
            <a:bodyPr spcFirstLastPara="1" wrap="square" lIns="91425" tIns="91425" rIns="91425" bIns="91425" anchor="t" anchorCtr="0">
              <a:spAutoFit/>
            </a:bodyPr>
            <a:lstStyle/>
            <a:p>
              <a:pPr lvl="0" algn="r"/>
              <a:r>
                <a:rPr lang="en-GB" sz="1000" dirty="0">
                  <a:solidFill>
                    <a:schemeClr val="dk1"/>
                  </a:solidFill>
                </a:rPr>
                <a:t>Supporters of the Energy topic in 2023-2024</a:t>
              </a:r>
              <a:endParaRPr sz="1000" dirty="0">
                <a:solidFill>
                  <a:schemeClr val="dk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5"/>
        <p:cNvGrpSpPr/>
        <p:nvPr/>
      </p:nvGrpSpPr>
      <p:grpSpPr>
        <a:xfrm>
          <a:off x="0" y="0"/>
          <a:ext cx="0" cy="0"/>
          <a:chOff x="0" y="0"/>
          <a:chExt cx="0" cy="0"/>
        </a:xfrm>
      </p:grpSpPr>
      <p:sp>
        <p:nvSpPr>
          <p:cNvPr id="29" name="TextBox 28"/>
          <p:cNvSpPr txBox="1">
            <a:spLocks noGrp="1" noRot="1" noMove="1" noResize="1" noEditPoints="1" noAdjustHandles="1" noChangeArrowheads="1" noChangeShapeType="1"/>
          </p:cNvSpPr>
          <p:nvPr/>
        </p:nvSpPr>
        <p:spPr>
          <a:xfrm>
            <a:off x="6346800" y="4456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6</a:t>
            </a:r>
          </a:p>
        </p:txBody>
      </p:sp>
      <p:grpSp>
        <p:nvGrpSpPr>
          <p:cNvPr id="2" name="Group 1">
            <a:extLst>
              <a:ext uri="{FF2B5EF4-FFF2-40B4-BE49-F238E27FC236}">
                <a16:creationId xmlns:a16="http://schemas.microsoft.com/office/drawing/2014/main" id="{C56735F5-D2F2-80B4-751F-DBD3703D591B}"/>
              </a:ext>
            </a:extLst>
          </p:cNvPr>
          <p:cNvGrpSpPr>
            <a:grpSpLocks noGrp="1" noUngrp="1" noRot="1" noMove="1" noResize="1"/>
          </p:cNvGrpSpPr>
          <p:nvPr/>
        </p:nvGrpSpPr>
        <p:grpSpPr>
          <a:xfrm>
            <a:off x="561600" y="1362075"/>
            <a:ext cx="6361200" cy="874825"/>
            <a:chOff x="561600" y="1362075"/>
            <a:chExt cx="6361200" cy="874825"/>
          </a:xfrm>
        </p:grpSpPr>
        <p:sp>
          <p:nvSpPr>
            <p:cNvPr id="23" name="TextBox 22"/>
            <p:cNvSpPr txBox="1">
              <a:spLocks noGrp="1" noRot="1" noMove="1" noResize="1" noEditPoints="1" noAdjustHandles="1" noChangeArrowheads="1" noChangeShapeType="1"/>
            </p:cNvSpPr>
            <p:nvPr/>
          </p:nvSpPr>
          <p:spPr>
            <a:xfrm>
              <a:off x="6346800" y="15071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136" name="Google Shape;136;p17"/>
            <p:cNvSpPr txBox="1">
              <a:spLocks noGrp="1" noRot="1" noMove="1" noResize="1" noEditPoints="1" noAdjustHandles="1" noChangeArrowheads="1" noChangeShapeType="1"/>
            </p:cNvSpPr>
            <p:nvPr/>
          </p:nvSpPr>
          <p:spPr>
            <a:xfrm>
              <a:off x="1116000" y="1362075"/>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Find your school’s site/ICT manager, do computers, and the heating system, in your school have automated switch off, and is this set no later than 6pm?</a:t>
              </a:r>
              <a:endParaRPr sz="1300" dirty="0">
                <a:solidFill>
                  <a:schemeClr val="dk1"/>
                </a:solidFill>
              </a:endParaRPr>
            </a:p>
          </p:txBody>
        </p:sp>
        <p:pic>
          <p:nvPicPr>
            <p:cNvPr id="137" name="Google Shape;137;p17"/>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1585903"/>
              <a:ext cx="422519" cy="427169"/>
            </a:xfrm>
            <a:prstGeom prst="rect">
              <a:avLst/>
            </a:prstGeom>
            <a:noFill/>
            <a:ln>
              <a:noFill/>
            </a:ln>
          </p:spPr>
        </p:pic>
      </p:grpSp>
      <p:sp>
        <p:nvSpPr>
          <p:cNvPr id="143" name="Google Shape;143;p17"/>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44" name="Google Shape;144;p17"/>
          <p:cNvGrpSpPr>
            <a:grpSpLocks noGrp="1" noUngrp="1" noRot="1" noMove="1" noResize="1"/>
          </p:cNvGrpSpPr>
          <p:nvPr/>
        </p:nvGrpSpPr>
        <p:grpSpPr>
          <a:xfrm>
            <a:off x="208325" y="8250079"/>
            <a:ext cx="690900" cy="690900"/>
            <a:chOff x="208325" y="8250150"/>
            <a:chExt cx="690900" cy="690900"/>
          </a:xfrm>
        </p:grpSpPr>
        <p:sp>
          <p:nvSpPr>
            <p:cNvPr id="145" name="Google Shape;145;p17"/>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17"/>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335985" y="8324345"/>
              <a:ext cx="435446" cy="542371"/>
            </a:xfrm>
            <a:prstGeom prst="rect">
              <a:avLst/>
            </a:prstGeom>
            <a:noFill/>
            <a:ln>
              <a:noFill/>
            </a:ln>
          </p:spPr>
        </p:pic>
      </p:grpSp>
      <p:sp>
        <p:nvSpPr>
          <p:cNvPr id="147" name="Google Shape;147;p17"/>
          <p:cNvSpPr txBox="1">
            <a:spLocks noGrp="1" noRot="1" noMove="1" noResize="1" noEditPoints="1" noAdjustHandles="1" noChangeArrowheads="1" noChangeShapeType="1"/>
          </p:cNvSpPr>
          <p:nvPr/>
        </p:nvSpPr>
        <p:spPr>
          <a:xfrm>
            <a:off x="1026885" y="8158750"/>
            <a:ext cx="6016500" cy="92791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50% of the gas that schools use, is consumed when schools are closed. This is usually because hot water continues to circulate around a school during evenings, weekends, and even holidays. </a:t>
            </a:r>
            <a:endParaRPr b="1" dirty="0">
              <a:solidFill>
                <a:schemeClr val="dk1"/>
              </a:solidFill>
            </a:endParaRPr>
          </a:p>
        </p:txBody>
      </p:sp>
      <p:sp>
        <p:nvSpPr>
          <p:cNvPr id="149" name="Google Shape;149;p17"/>
          <p:cNvSpPr txBox="1">
            <a:spLocks noGrp="1" noRot="1" noMove="1" noResize="1" noEditPoints="1" noAdjustHandles="1" noChangeArrowheads="1" noChangeShapeType="1"/>
          </p:cNvSpPr>
          <p:nvPr/>
        </p:nvSpPr>
        <p:spPr>
          <a:xfrm>
            <a:off x="5194350" y="4550400"/>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150" name="Google Shape;150;p17"/>
          <p:cNvSpPr txBox="1">
            <a:spLocks noGrp="1" noRot="1" noMove="1" noResize="1" noEditPoints="1" noAdjustHandles="1" noChangeArrowheads="1" noChangeShapeType="1"/>
          </p:cNvSpPr>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Last Year we took part in the Pods switch off fortnight and tried to keep this going throughout the year and will continue it this year. We also installed light sensors in corridors and toilets.</a:t>
            </a:r>
            <a:endParaRPr dirty="0"/>
          </a:p>
        </p:txBody>
      </p:sp>
      <p:grpSp>
        <p:nvGrpSpPr>
          <p:cNvPr id="4" name="Group 3">
            <a:extLst>
              <a:ext uri="{FF2B5EF4-FFF2-40B4-BE49-F238E27FC236}">
                <a16:creationId xmlns:a16="http://schemas.microsoft.com/office/drawing/2014/main" id="{1B520D52-A936-FD64-81A7-FD27191F09F3}"/>
              </a:ext>
            </a:extLst>
          </p:cNvPr>
          <p:cNvGrpSpPr>
            <a:grpSpLocks noGrp="1" noUngrp="1" noRot="1" noMove="1" noResize="1"/>
          </p:cNvGrpSpPr>
          <p:nvPr/>
        </p:nvGrpSpPr>
        <p:grpSpPr>
          <a:xfrm>
            <a:off x="561600" y="3559288"/>
            <a:ext cx="6361200" cy="644762"/>
            <a:chOff x="561600" y="3290613"/>
            <a:chExt cx="6361200" cy="644762"/>
          </a:xfrm>
        </p:grpSpPr>
        <p:sp>
          <p:nvSpPr>
            <p:cNvPr id="24" name="TextBox 23"/>
            <p:cNvSpPr txBox="1">
              <a:spLocks noGrp="1" noRot="1" noMove="1" noResize="1" noEditPoints="1" noAdjustHandles="1" noChangeArrowheads="1" noChangeShapeType="1"/>
            </p:cNvSpPr>
            <p:nvPr/>
          </p:nvSpPr>
          <p:spPr>
            <a:xfrm>
              <a:off x="6346800" y="332060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39" name="Google Shape;139;p17"/>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399670"/>
              <a:ext cx="422519" cy="426649"/>
            </a:xfrm>
            <a:prstGeom prst="rect">
              <a:avLst/>
            </a:prstGeom>
            <a:noFill/>
            <a:ln>
              <a:noFill/>
            </a:ln>
          </p:spPr>
        </p:pic>
        <p:sp>
          <p:nvSpPr>
            <p:cNvPr id="22" name="Google Shape;136;p17"/>
            <p:cNvSpPr txBox="1">
              <a:spLocks noGrp="1" noRot="1" noMove="1" noResize="1" noEditPoints="1" noAdjustHandles="1" noChangeArrowheads="1" noChangeShapeType="1"/>
            </p:cNvSpPr>
            <p:nvPr/>
          </p:nvSpPr>
          <p:spPr>
            <a:xfrm>
              <a:off x="1116000" y="3290613"/>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your site manager did your school use less energy last academic year than the previous one?</a:t>
              </a:r>
              <a:endParaRPr sz="1300" dirty="0">
                <a:solidFill>
                  <a:schemeClr val="dk1"/>
                </a:solidFill>
              </a:endParaRPr>
            </a:p>
          </p:txBody>
        </p:sp>
      </p:grpSp>
      <p:grpSp>
        <p:nvGrpSpPr>
          <p:cNvPr id="3" name="Group 2">
            <a:extLst>
              <a:ext uri="{FF2B5EF4-FFF2-40B4-BE49-F238E27FC236}">
                <a16:creationId xmlns:a16="http://schemas.microsoft.com/office/drawing/2014/main" id="{84B11684-6C73-2701-9E1A-FE1793E69F75}"/>
              </a:ext>
            </a:extLst>
          </p:cNvPr>
          <p:cNvGrpSpPr>
            <a:grpSpLocks noGrp="1" noUngrp="1" noRot="1" noMove="1" noResize="1"/>
          </p:cNvGrpSpPr>
          <p:nvPr/>
        </p:nvGrpSpPr>
        <p:grpSpPr>
          <a:xfrm>
            <a:off x="561600" y="2345650"/>
            <a:ext cx="6361200" cy="1104888"/>
            <a:chOff x="561600" y="2190053"/>
            <a:chExt cx="6361200" cy="1104888"/>
          </a:xfrm>
        </p:grpSpPr>
        <p:pic>
          <p:nvPicPr>
            <p:cNvPr id="138" name="Google Shape;138;p17"/>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2529173"/>
              <a:ext cx="422519" cy="426649"/>
            </a:xfrm>
            <a:prstGeom prst="rect">
              <a:avLst/>
            </a:prstGeom>
            <a:noFill/>
            <a:ln>
              <a:noFill/>
            </a:ln>
          </p:spPr>
        </p:pic>
        <p:sp>
          <p:nvSpPr>
            <p:cNvPr id="21" name="Google Shape;136;p17"/>
            <p:cNvSpPr txBox="1">
              <a:spLocks noGrp="1" noRot="1" noMove="1" noResize="1" noEditPoints="1" noAdjustHandles="1" noChangeArrowheads="1" noChangeShapeType="1"/>
            </p:cNvSpPr>
            <p:nvPr/>
          </p:nvSpPr>
          <p:spPr>
            <a:xfrm>
              <a:off x="1116000" y="2190053"/>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your school’s site manager, has your school building infrastructure been improved to save energy (e.g., double+ glazed windows, insulation, motion-sensing lights, energy efficient lightbulbs, draft excluders etc.)? </a:t>
              </a:r>
              <a:endParaRPr sz="1300" dirty="0">
                <a:solidFill>
                  <a:schemeClr val="dk1"/>
                </a:solidFill>
              </a:endParaRPr>
            </a:p>
          </p:txBody>
        </p:sp>
        <p:sp>
          <p:nvSpPr>
            <p:cNvPr id="25" name="TextBox 24"/>
            <p:cNvSpPr txBox="1">
              <a:spLocks noGrp="1" noRot="1" noMove="1" noResize="1" noEditPoints="1" noAdjustHandles="1" noChangeArrowheads="1" noChangeShapeType="1"/>
            </p:cNvSpPr>
            <p:nvPr/>
          </p:nvSpPr>
          <p:spPr>
            <a:xfrm>
              <a:off x="6346800" y="245011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grpSp>
      <p:grpSp>
        <p:nvGrpSpPr>
          <p:cNvPr id="27" name="Group 26"/>
          <p:cNvGrpSpPr>
            <a:grpSpLocks noGrp="1" noUngrp="1" noRot="1" noMove="1" noResize="1"/>
          </p:cNvGrpSpPr>
          <p:nvPr/>
        </p:nvGrpSpPr>
        <p:grpSpPr>
          <a:xfrm>
            <a:off x="695425" y="4850539"/>
            <a:ext cx="2343080" cy="722475"/>
            <a:chOff x="695425" y="4850539"/>
            <a:chExt cx="2343080" cy="722475"/>
          </a:xfrm>
        </p:grpSpPr>
        <p:pic>
          <p:nvPicPr>
            <p:cNvPr id="28" name="Google Shape;101;p15"/>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695425" y="4886925"/>
              <a:ext cx="2143125" cy="653425"/>
            </a:xfrm>
            <a:prstGeom prst="rect">
              <a:avLst/>
            </a:prstGeom>
            <a:noFill/>
            <a:ln>
              <a:noFill/>
            </a:ln>
          </p:spPr>
        </p:pic>
        <p:sp>
          <p:nvSpPr>
            <p:cNvPr id="30"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7"/>
        <p:cNvGrpSpPr/>
        <p:nvPr/>
      </p:nvGrpSpPr>
      <p:grpSpPr>
        <a:xfrm>
          <a:off x="0" y="0"/>
          <a:ext cx="0" cy="0"/>
          <a:chOff x="0" y="0"/>
          <a:chExt cx="0" cy="0"/>
        </a:xfrm>
      </p:grpSpPr>
      <p:sp>
        <p:nvSpPr>
          <p:cNvPr id="26" name="TextBox 25"/>
          <p:cNvSpPr txBox="1">
            <a:spLocks noGrp="1" noRot="1" noMove="1" noResize="1" noEditPoints="1" noAdjustHandles="1" noChangeArrowheads="1" noChangeShapeType="1"/>
          </p:cNvSpPr>
          <p:nvPr/>
        </p:nvSpPr>
        <p:spPr>
          <a:xfrm>
            <a:off x="6210000" y="2208786"/>
            <a:ext cx="850113" cy="307777"/>
          </a:xfrm>
          <a:prstGeom prst="rect">
            <a:avLst/>
          </a:prstGeom>
          <a:noFill/>
        </p:spPr>
        <p:txBody>
          <a:bodyPr wrap="square" rtlCol="0">
            <a:spAutoFit/>
          </a:bodyPr>
          <a:lstStyle/>
          <a:p>
            <a:pPr algn="ctr"/>
            <a:r>
              <a:rPr lang="en-GB"/>
              <a:t>Y/N</a:t>
            </a:r>
          </a:p>
        </p:txBody>
      </p:sp>
      <p:sp>
        <p:nvSpPr>
          <p:cNvPr id="158" name="Google Shape;158;p18"/>
          <p:cNvSpPr txBox="1">
            <a:spLocks noGrp="1" noRot="1" noMove="1" noResize="1" noEditPoints="1" noAdjustHandles="1" noChangeArrowheads="1" noChangeShapeType="1"/>
          </p:cNvSpPr>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Global Citizenship</a:t>
            </a:r>
            <a:endParaRPr sz="4800" dirty="0"/>
          </a:p>
        </p:txBody>
      </p:sp>
      <p:cxnSp>
        <p:nvCxnSpPr>
          <p:cNvPr id="173" name="Google Shape;173;p18"/>
          <p:cNvCxnSpPr>
            <a:cxnSpLocks noGrp="1" noRot="1" noMove="1" noResize="1" noEditPoints="1" noAdjustHandles="1" noChangeArrowheads="1" noChangeShapeType="1"/>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159" name="Google Shape;159;p18"/>
          <p:cNvSpPr txBox="1">
            <a:spLocks noGrp="1" noRot="1" noMove="1" noResize="1" noEditPoints="1" noAdjustHandles="1" noChangeArrowheads="1" noChangeShapeType="1"/>
          </p:cNvSpPr>
          <p:nvPr/>
        </p:nvSpPr>
        <p:spPr>
          <a:xfrm>
            <a:off x="1114425" y="2779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raised money for a charity or cause in the last twelve months, or donated to a local foodbank?</a:t>
            </a:r>
            <a:endParaRPr sz="1300" dirty="0">
              <a:solidFill>
                <a:schemeClr val="dk1"/>
              </a:solidFill>
            </a:endParaRPr>
          </a:p>
        </p:txBody>
      </p:sp>
      <p:pic>
        <p:nvPicPr>
          <p:cNvPr id="160" name="Google Shape;160;p18"/>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561600" y="2858260"/>
            <a:ext cx="422519" cy="426654"/>
          </a:xfrm>
          <a:prstGeom prst="rect">
            <a:avLst/>
          </a:prstGeom>
          <a:noFill/>
          <a:ln>
            <a:noFill/>
          </a:ln>
        </p:spPr>
      </p:pic>
      <p:sp>
        <p:nvSpPr>
          <p:cNvPr id="28" name="TextBox 27"/>
          <p:cNvSpPr txBox="1">
            <a:spLocks noGrp="1" noRot="1" noMove="1" noResize="1" noEditPoints="1" noAdjustHandles="1" noChangeArrowheads="1" noChangeShapeType="1"/>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75" name="Google Shape;175;p18"/>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561600" y="8595616"/>
            <a:ext cx="422519" cy="427169"/>
          </a:xfrm>
          <a:prstGeom prst="rect">
            <a:avLst/>
          </a:prstGeom>
          <a:noFill/>
          <a:ln>
            <a:noFill/>
          </a:ln>
        </p:spPr>
      </p:pic>
      <p:sp>
        <p:nvSpPr>
          <p:cNvPr id="25" name="Google Shape;159;p18"/>
          <p:cNvSpPr txBox="1">
            <a:spLocks noGrp="1" noRot="1" noMove="1" noResize="1" noEditPoints="1" noAdjustHandles="1" noChangeArrowheads="1" noChangeShapeType="1"/>
          </p:cNvSpPr>
          <p:nvPr/>
        </p:nvSpPr>
        <p:spPr>
          <a:xfrm>
            <a:off x="1114425" y="8416800"/>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celebrate diversity by organising events and education around religious/cultural holidays, or events like Black History Month and Pride?</a:t>
            </a:r>
            <a:endParaRPr sz="1300" dirty="0">
              <a:solidFill>
                <a:schemeClr val="dk1"/>
              </a:solidFill>
            </a:endParaRPr>
          </a:p>
        </p:txBody>
      </p:sp>
      <p:sp>
        <p:nvSpPr>
          <p:cNvPr id="29" name="TextBox 28"/>
          <p:cNvSpPr txBox="1">
            <a:spLocks noGrp="1" noRot="1" noMove="1" noResize="1" noEditPoints="1" noAdjustHandles="1" noChangeArrowheads="1" noChangeShapeType="1"/>
          </p:cNvSpPr>
          <p:nvPr/>
        </p:nvSpPr>
        <p:spPr>
          <a:xfrm>
            <a:off x="6346800" y="851681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61" name="Google Shape;161;p18"/>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3764523"/>
            <a:ext cx="422519" cy="426654"/>
          </a:xfrm>
          <a:prstGeom prst="rect">
            <a:avLst/>
          </a:prstGeom>
          <a:noFill/>
          <a:ln>
            <a:noFill/>
          </a:ln>
        </p:spPr>
      </p:pic>
      <p:sp>
        <p:nvSpPr>
          <p:cNvPr id="20" name="Google Shape;159;p18"/>
          <p:cNvSpPr txBox="1">
            <a:spLocks noGrp="1" noRot="1" noMove="1" noResize="1" noEditPoints="1" noAdjustHandles="1" noChangeArrowheads="1" noChangeShapeType="1"/>
          </p:cNvSpPr>
          <p:nvPr/>
        </p:nvSpPr>
        <p:spPr>
          <a:xfrm>
            <a:off x="1114425" y="3685478"/>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Was any of this money raised for environmental, wildlife, or animal welfare charities?</a:t>
            </a:r>
            <a:endParaRPr sz="1300" dirty="0">
              <a:solidFill>
                <a:schemeClr val="dk1"/>
              </a:solidFill>
            </a:endParaRPr>
          </a:p>
        </p:txBody>
      </p:sp>
      <p:sp>
        <p:nvSpPr>
          <p:cNvPr id="30" name="TextBox 29"/>
          <p:cNvSpPr txBox="1">
            <a:spLocks noGrp="1" noRot="1" noMove="1" noResize="1" noEditPoints="1" noAdjustHandles="1" noChangeArrowheads="1" noChangeShapeType="1"/>
          </p:cNvSpPr>
          <p:nvPr/>
        </p:nvSpPr>
        <p:spPr>
          <a:xfrm>
            <a:off x="6346800" y="368546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162" name="Google Shape;162;p18"/>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4770799"/>
            <a:ext cx="422519" cy="426654"/>
          </a:xfrm>
          <a:prstGeom prst="rect">
            <a:avLst/>
          </a:prstGeom>
          <a:noFill/>
          <a:ln>
            <a:noFill/>
          </a:ln>
        </p:spPr>
      </p:pic>
      <p:sp>
        <p:nvSpPr>
          <p:cNvPr id="21" name="Google Shape;159;p18"/>
          <p:cNvSpPr txBox="1">
            <a:spLocks noGrp="1" noRot="1" noMove="1" noResize="1" noEditPoints="1" noAdjustHandles="1" noChangeArrowheads="1" noChangeShapeType="1"/>
          </p:cNvSpPr>
          <p:nvPr/>
        </p:nvSpPr>
        <p:spPr>
          <a:xfrm>
            <a:off x="1114425" y="4591726"/>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Are young people allowed to take responsibility for planning fundraising events, or selecting which charities their fundraising supports?</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46800" y="469173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163" name="Google Shape;163;p18"/>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5777333"/>
            <a:ext cx="422519" cy="426134"/>
          </a:xfrm>
          <a:prstGeom prst="rect">
            <a:avLst/>
          </a:prstGeom>
          <a:noFill/>
          <a:ln>
            <a:noFill/>
          </a:ln>
        </p:spPr>
      </p:pic>
      <p:sp>
        <p:nvSpPr>
          <p:cNvPr id="23" name="Google Shape;159;p18"/>
          <p:cNvSpPr txBox="1">
            <a:spLocks noGrp="1" noRot="1" noMove="1" noResize="1" noEditPoints="1" noAdjustHandles="1" noChangeArrowheads="1" noChangeShapeType="1"/>
          </p:cNvSpPr>
          <p:nvPr/>
        </p:nvSpPr>
        <p:spPr>
          <a:xfrm>
            <a:off x="1114425" y="5698028"/>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links with any other schools in different countries?</a:t>
            </a:r>
            <a:endParaRPr sz="1300">
              <a:solidFill>
                <a:schemeClr val="dk1"/>
              </a:solidFill>
            </a:endParaRPr>
          </a:p>
        </p:txBody>
      </p:sp>
      <p:sp>
        <p:nvSpPr>
          <p:cNvPr id="32" name="TextBox 31"/>
          <p:cNvSpPr txBox="1">
            <a:spLocks noGrp="1" noRot="1" noMove="1" noResize="1" noEditPoints="1" noAdjustHandles="1" noChangeArrowheads="1" noChangeShapeType="1"/>
          </p:cNvSpPr>
          <p:nvPr/>
        </p:nvSpPr>
        <p:spPr>
          <a:xfrm>
            <a:off x="6305650" y="569801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164" name="Google Shape;164;p18"/>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61600" y="6683595"/>
            <a:ext cx="422519" cy="426134"/>
          </a:xfrm>
          <a:prstGeom prst="rect">
            <a:avLst/>
          </a:prstGeom>
          <a:noFill/>
          <a:ln>
            <a:noFill/>
          </a:ln>
        </p:spPr>
      </p:pic>
      <p:sp>
        <p:nvSpPr>
          <p:cNvPr id="22" name="Google Shape;159;p18"/>
          <p:cNvSpPr txBox="1">
            <a:spLocks noGrp="1" noRot="1" noMove="1" noResize="1" noEditPoints="1" noAdjustHandles="1" noChangeArrowheads="1" noChangeShapeType="1"/>
          </p:cNvSpPr>
          <p:nvPr/>
        </p:nvSpPr>
        <p:spPr>
          <a:xfrm>
            <a:off x="1114425" y="6704317"/>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declared a climate emergency?</a:t>
            </a:r>
            <a:endParaRPr sz="1300">
              <a:solidFill>
                <a:schemeClr val="dk1"/>
              </a:solidFill>
            </a:endParaRPr>
          </a:p>
        </p:txBody>
      </p:sp>
      <p:sp>
        <p:nvSpPr>
          <p:cNvPr id="33" name="TextBox 32"/>
          <p:cNvSpPr txBox="1">
            <a:spLocks noGrp="1" noRot="1" noMove="1" noResize="1" noEditPoints="1" noAdjustHandles="1" noChangeArrowheads="1" noChangeShapeType="1"/>
          </p:cNvSpPr>
          <p:nvPr/>
        </p:nvSpPr>
        <p:spPr>
          <a:xfrm>
            <a:off x="6305650" y="660427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165" name="Google Shape;165;p18"/>
          <p:cNvPicPr preferRelativeResize="0">
            <a:picLocks noGrp="1" noRot="1" noMove="1" noResize="1" noEditPoints="1" noAdjustHandles="1" noChangeArrowheads="1" noChangeShapeType="1" noCrop="1"/>
          </p:cNvPicPr>
          <p:nvPr/>
        </p:nvPicPr>
        <p:blipFill>
          <a:blip r:embed="rId10">
            <a:alphaModFix/>
          </a:blip>
          <a:stretch>
            <a:fillRect/>
          </a:stretch>
        </p:blipFill>
        <p:spPr>
          <a:xfrm>
            <a:off x="561600" y="7589340"/>
            <a:ext cx="422519" cy="427169"/>
          </a:xfrm>
          <a:prstGeom prst="rect">
            <a:avLst/>
          </a:prstGeom>
          <a:noFill/>
          <a:ln>
            <a:noFill/>
          </a:ln>
        </p:spPr>
      </p:pic>
      <p:sp>
        <p:nvSpPr>
          <p:cNvPr id="24" name="Google Shape;159;p18"/>
          <p:cNvSpPr txBox="1">
            <a:spLocks noGrp="1" noRot="1" noMove="1" noResize="1" noEditPoints="1" noAdjustHandles="1" noChangeArrowheads="1" noChangeShapeType="1"/>
          </p:cNvSpPr>
          <p:nvPr/>
        </p:nvSpPr>
        <p:spPr>
          <a:xfrm>
            <a:off x="1114425" y="7510552"/>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twelve months, have any young people in your school written to their local MP about an environmental issue?</a:t>
            </a:r>
            <a:endParaRPr sz="1300" dirty="0">
              <a:solidFill>
                <a:schemeClr val="dk1"/>
              </a:solidFill>
            </a:endParaRPr>
          </a:p>
        </p:txBody>
      </p:sp>
      <p:sp>
        <p:nvSpPr>
          <p:cNvPr id="34" name="TextBox 33"/>
          <p:cNvSpPr txBox="1">
            <a:spLocks noGrp="1" noRot="1" noMove="1" noResize="1" noEditPoints="1" noAdjustHandles="1" noChangeArrowheads="1" noChangeShapeType="1"/>
          </p:cNvSpPr>
          <p:nvPr/>
        </p:nvSpPr>
        <p:spPr>
          <a:xfrm>
            <a:off x="6346800" y="751053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9"/>
        <p:cNvGrpSpPr/>
        <p:nvPr/>
      </p:nvGrpSpPr>
      <p:grpSpPr>
        <a:xfrm>
          <a:off x="0" y="0"/>
          <a:ext cx="0" cy="0"/>
          <a:chOff x="0" y="0"/>
          <a:chExt cx="0" cy="0"/>
        </a:xfrm>
      </p:grpSpPr>
      <p:sp>
        <p:nvSpPr>
          <p:cNvPr id="187" name="Google Shape;187;p19"/>
          <p:cNvSpPr txBox="1">
            <a:spLocks noGrp="1" noRot="1" noMove="1" noResize="1" noEditPoints="1" noAdjustHandles="1" noChangeArrowheads="1" noChangeShapeType="1"/>
          </p:cNvSpPr>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88" name="Google Shape;188;p19"/>
          <p:cNvGrpSpPr>
            <a:grpSpLocks noGrp="1" noUngrp="1" noRot="1" noMove="1" noResize="1"/>
          </p:cNvGrpSpPr>
          <p:nvPr/>
        </p:nvGrpSpPr>
        <p:grpSpPr>
          <a:xfrm>
            <a:off x="208325" y="8250150"/>
            <a:ext cx="690900" cy="690900"/>
            <a:chOff x="208325" y="8250150"/>
            <a:chExt cx="690900" cy="690900"/>
          </a:xfrm>
        </p:grpSpPr>
        <p:sp>
          <p:nvSpPr>
            <p:cNvPr id="189" name="Google Shape;189;p19"/>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19"/>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191" name="Google Shape;191;p19"/>
          <p:cNvSpPr txBox="1">
            <a:spLocks noGrp="1" noRot="1" noMove="1" noResize="1" noEditPoints="1" noAdjustHandles="1" noChangeArrowheads="1" noChangeShapeType="1"/>
          </p:cNvSpPr>
          <p:nvPr/>
        </p:nvSpPr>
        <p:spPr>
          <a:xfrm>
            <a:off x="1026885" y="8069687"/>
            <a:ext cx="6016500" cy="117567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During COP26, Tuvalu’s foreign minister delivered a speech whilst standing knee-deep in saltwater, highlighting that his country could be underwater by the end of the century because of rising sea levels caused by climate change. </a:t>
            </a:r>
            <a:endParaRPr dirty="0">
              <a:solidFill>
                <a:schemeClr val="dk1"/>
              </a:solidFill>
            </a:endParaRPr>
          </a:p>
        </p:txBody>
      </p:sp>
      <p:sp>
        <p:nvSpPr>
          <p:cNvPr id="193" name="Google Shape;193;p19"/>
          <p:cNvSpPr txBox="1">
            <a:spLocks noGrp="1" noRot="1" noMove="1" noResize="1" noEditPoints="1" noAdjustHandles="1" noChangeArrowheads="1" noChangeShapeType="1"/>
          </p:cNvSpPr>
          <p:nvPr/>
        </p:nvSpPr>
        <p:spPr>
          <a:xfrm>
            <a:off x="5194350" y="4406400"/>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194" name="Google Shape;194;p19"/>
          <p:cNvSpPr txBox="1">
            <a:spLocks noGrp="1" noRot="1" noMove="1" noResize="1" noEditPoints="1" noAdjustHandles="1" noChangeArrowheads="1" noChangeShapeType="1"/>
          </p:cNvSpPr>
          <p:nvPr/>
        </p:nvSpPr>
        <p:spPr>
          <a:xfrm>
            <a:off x="550800" y="5209050"/>
            <a:ext cx="6458400" cy="2268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GB" dirty="0"/>
              <a:t>As a school we do raise money- but this tends to be for charities such as Red Nose day and comic relief.  We are limited to fundraising due to demographic of the school and the cost of living crisis. We will aim to become more aware as a school of the 17 Sustainable development goals as set by the UN.</a:t>
            </a:r>
            <a:endParaRPr dirty="0"/>
          </a:p>
        </p:txBody>
      </p:sp>
      <p:grpSp>
        <p:nvGrpSpPr>
          <p:cNvPr id="23" name="Group 22"/>
          <p:cNvGrpSpPr>
            <a:grpSpLocks noGrp="1" noUngrp="1" noRot="1" noMove="1" noResize="1"/>
          </p:cNvGrpSpPr>
          <p:nvPr/>
        </p:nvGrpSpPr>
        <p:grpSpPr>
          <a:xfrm>
            <a:off x="695425" y="4850539"/>
            <a:ext cx="2343080" cy="722475"/>
            <a:chOff x="695425" y="4850539"/>
            <a:chExt cx="2343080" cy="722475"/>
          </a:xfrm>
        </p:grpSpPr>
        <p:pic>
          <p:nvPicPr>
            <p:cNvPr id="24"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5"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180" name="Google Shape;180;p19"/>
          <p:cNvSpPr txBox="1">
            <a:spLocks noGrp="1" noRot="1" noMove="1" noResize="1" noEditPoints="1" noAdjustHandles="1" noChangeArrowheads="1" noChangeShapeType="1"/>
          </p:cNvSpPr>
          <p:nvPr/>
        </p:nvSpPr>
        <p:spPr>
          <a:xfrm>
            <a:off x="1116000" y="1362075"/>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celebrate its own diversity by organising events, celebrations, and learning opportunities that showcase the different cultures represented by pupils and staff members?</a:t>
            </a:r>
            <a:endParaRPr sz="1300" dirty="0">
              <a:solidFill>
                <a:schemeClr val="dk1"/>
              </a:solidFill>
            </a:endParaRPr>
          </a:p>
        </p:txBody>
      </p:sp>
      <p:pic>
        <p:nvPicPr>
          <p:cNvPr id="181" name="Google Shape;181;p19"/>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61600" y="1585903"/>
            <a:ext cx="422519" cy="427169"/>
          </a:xfrm>
          <a:prstGeom prst="rect">
            <a:avLst/>
          </a:prstGeom>
          <a:noFill/>
          <a:ln>
            <a:noFill/>
          </a:ln>
        </p:spPr>
      </p:pic>
      <p:sp>
        <p:nvSpPr>
          <p:cNvPr id="26" name="TextBox 25"/>
          <p:cNvSpPr txBox="1">
            <a:spLocks noGrp="1" noRot="1" noMove="1" noResize="1" noEditPoints="1" noAdjustHandles="1" noChangeArrowheads="1" noChangeShapeType="1"/>
          </p:cNvSpPr>
          <p:nvPr/>
        </p:nvSpPr>
        <p:spPr>
          <a:xfrm>
            <a:off x="6346800" y="15071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183" name="Google Shape;183;p19"/>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61600" y="3553313"/>
            <a:ext cx="422519" cy="426649"/>
          </a:xfrm>
          <a:prstGeom prst="rect">
            <a:avLst/>
          </a:prstGeom>
          <a:noFill/>
          <a:ln>
            <a:noFill/>
          </a:ln>
        </p:spPr>
      </p:pic>
      <p:sp>
        <p:nvSpPr>
          <p:cNvPr id="21" name="Google Shape;180;p19"/>
          <p:cNvSpPr txBox="1">
            <a:spLocks noGrp="1" noRot="1" noMove="1" noResize="1" noEditPoints="1" noAdjustHandles="1" noChangeArrowheads="1" noChangeShapeType="1"/>
          </p:cNvSpPr>
          <p:nvPr/>
        </p:nvSpPr>
        <p:spPr>
          <a:xfrm>
            <a:off x="1116000" y="3329225"/>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Approach three different members of teaching staff (not the Eco-Coordinator), can any of them name one of the Sustainable Development Goals?</a:t>
            </a:r>
          </a:p>
        </p:txBody>
      </p:sp>
      <p:sp>
        <p:nvSpPr>
          <p:cNvPr id="27" name="TextBox 26"/>
          <p:cNvSpPr txBox="1">
            <a:spLocks noGrp="1" noRot="1" noMove="1" noResize="1" noEditPoints="1" noAdjustHandles="1" noChangeArrowheads="1" noChangeShapeType="1"/>
          </p:cNvSpPr>
          <p:nvPr/>
        </p:nvSpPr>
        <p:spPr>
          <a:xfrm>
            <a:off x="6346800" y="347425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182" name="Google Shape;182;p19"/>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61600" y="2569738"/>
            <a:ext cx="422519" cy="426649"/>
          </a:xfrm>
          <a:prstGeom prst="rect">
            <a:avLst/>
          </a:prstGeom>
          <a:noFill/>
          <a:ln>
            <a:noFill/>
          </a:ln>
        </p:spPr>
      </p:pic>
      <p:sp>
        <p:nvSpPr>
          <p:cNvPr id="20" name="Google Shape;180;p19"/>
          <p:cNvSpPr txBox="1">
            <a:spLocks noGrp="1" noRot="1" noMove="1" noResize="1" noEditPoints="1" noAdjustHandles="1" noChangeArrowheads="1" noChangeShapeType="1"/>
          </p:cNvSpPr>
          <p:nvPr/>
        </p:nvSpPr>
        <p:spPr>
          <a:xfrm>
            <a:off x="1116000" y="2345650"/>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Speak to staff members in the school canteen, can they find three different items of food with green/ethical labelling e.g., Fair Trade, Rainforest Alliance, Red Tractor etc.? </a:t>
            </a:r>
            <a:endParaRPr sz="1300">
              <a:solidFill>
                <a:schemeClr val="dk1"/>
              </a:solidFill>
            </a:endParaRPr>
          </a:p>
        </p:txBody>
      </p:sp>
      <p:sp>
        <p:nvSpPr>
          <p:cNvPr id="28" name="TextBox 27"/>
          <p:cNvSpPr txBox="1">
            <a:spLocks noGrp="1" noRot="1" noMove="1" noResize="1" noEditPoints="1" noAdjustHandles="1" noChangeArrowheads="1" noChangeShapeType="1"/>
          </p:cNvSpPr>
          <p:nvPr/>
        </p:nvSpPr>
        <p:spPr>
          <a:xfrm>
            <a:off x="6346800" y="249067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2" name="TextBox 31"/>
          <p:cNvSpPr txBox="1">
            <a:spLocks noGrp="1" noRot="1" noMove="1" noResize="1" noEditPoints="1" noAdjustHandles="1" noChangeArrowheads="1" noChangeShapeType="1"/>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1"/>
        <p:cNvGrpSpPr/>
        <p:nvPr/>
      </p:nvGrpSpPr>
      <p:grpSpPr>
        <a:xfrm>
          <a:off x="0" y="0"/>
          <a:ext cx="0" cy="0"/>
          <a:chOff x="0" y="0"/>
          <a:chExt cx="0" cy="0"/>
        </a:xfrm>
      </p:grpSpPr>
      <p:sp>
        <p:nvSpPr>
          <p:cNvPr id="202" name="Google Shape;202;p20"/>
          <p:cNvSpPr txBox="1">
            <a:spLocks noGrp="1" noRot="1" noMove="1" noResize="1" noEditPoints="1" noAdjustHandles="1" noChangeArrowheads="1" noChangeShapeType="1"/>
          </p:cNvSpPr>
          <p:nvPr/>
        </p:nvSpPr>
        <p:spPr>
          <a:xfrm>
            <a:off x="636900" y="1217100"/>
            <a:ext cx="62862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Healthy </a:t>
            </a:r>
          </a:p>
          <a:p>
            <a:pPr marL="0" lvl="0" indent="0" algn="l" rtl="0">
              <a:spcBef>
                <a:spcPts val="0"/>
              </a:spcBef>
              <a:spcAft>
                <a:spcPts val="0"/>
              </a:spcAft>
              <a:buNone/>
            </a:pPr>
            <a:r>
              <a:rPr lang="en-GB" sz="4800" dirty="0"/>
              <a:t>Living</a:t>
            </a:r>
            <a:endParaRPr sz="4800" dirty="0"/>
          </a:p>
        </p:txBody>
      </p:sp>
      <p:cxnSp>
        <p:nvCxnSpPr>
          <p:cNvPr id="217" name="Google Shape;217;p20"/>
          <p:cNvCxnSpPr>
            <a:cxnSpLocks noGrp="1" noRot="1" noMove="1" noResize="1" noEditPoints="1" noAdjustHandles="1" noChangeArrowheads="1" noChangeShapeType="1"/>
          </p:cNvCxnSpPr>
          <p:nvPr/>
        </p:nvCxnSpPr>
        <p:spPr>
          <a:xfrm rot="10800000">
            <a:off x="666000" y="3127174"/>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a:spLocks noGrp="1" noRot="1" noMove="1" noResize="1" noEditPoints="1" noAdjustHandles="1" noChangeArrowheads="1" noChangeShapeType="1"/>
          </p:cNvSpPr>
          <p:nvPr/>
        </p:nvSpPr>
        <p:spPr>
          <a:xfrm>
            <a:off x="6285300" y="2973285"/>
            <a:ext cx="850113" cy="307777"/>
          </a:xfrm>
          <a:prstGeom prst="rect">
            <a:avLst/>
          </a:prstGeom>
          <a:noFill/>
        </p:spPr>
        <p:txBody>
          <a:bodyPr wrap="square" rtlCol="0">
            <a:spAutoFit/>
          </a:bodyPr>
          <a:lstStyle/>
          <a:p>
            <a:pPr algn="ctr"/>
            <a:r>
              <a:rPr lang="en-GB" dirty="0"/>
              <a:t>Y/N</a:t>
            </a:r>
          </a:p>
        </p:txBody>
      </p:sp>
      <p:sp>
        <p:nvSpPr>
          <p:cNvPr id="203" name="Google Shape;203;p20"/>
          <p:cNvSpPr txBox="1">
            <a:spLocks noGrp="1" noRot="1" noMove="1" noResize="1" noEditPoints="1" noAdjustHandles="1" noChangeArrowheads="1" noChangeShapeType="1"/>
          </p:cNvSpPr>
          <p:nvPr/>
        </p:nvSpPr>
        <p:spPr>
          <a:xfrm>
            <a:off x="1191300" y="3690049"/>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teach young people how to grow fruit, vegetables, and herbs?</a:t>
            </a:r>
            <a:endParaRPr sz="1300" dirty="0">
              <a:solidFill>
                <a:schemeClr val="dk1"/>
              </a:solidFill>
            </a:endParaRPr>
          </a:p>
        </p:txBody>
      </p:sp>
      <p:pic>
        <p:nvPicPr>
          <p:cNvPr id="204" name="Google Shape;204;p20"/>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636900" y="3769094"/>
            <a:ext cx="422519" cy="426654"/>
          </a:xfrm>
          <a:prstGeom prst="rect">
            <a:avLst/>
          </a:prstGeom>
          <a:noFill/>
          <a:ln>
            <a:noFill/>
          </a:ln>
        </p:spPr>
      </p:pic>
      <p:sp>
        <p:nvSpPr>
          <p:cNvPr id="21" name="TextBox 20"/>
          <p:cNvSpPr txBox="1">
            <a:spLocks noGrp="1" noRot="1" noMove="1" noResize="1" noEditPoints="1" noAdjustHandles="1" noChangeArrowheads="1" noChangeShapeType="1"/>
          </p:cNvSpPr>
          <p:nvPr/>
        </p:nvSpPr>
        <p:spPr>
          <a:xfrm>
            <a:off x="6422100" y="369003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05" name="Google Shape;205;p20"/>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36900" y="4675639"/>
            <a:ext cx="422519" cy="426654"/>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422100" y="459657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9" name="Google Shape;203;p20"/>
          <p:cNvSpPr txBox="1">
            <a:spLocks noGrp="1" noRot="1" noMove="1" noResize="1" noEditPoints="1" noAdjustHandles="1" noChangeArrowheads="1" noChangeShapeType="1"/>
          </p:cNvSpPr>
          <p:nvPr/>
        </p:nvSpPr>
        <p:spPr>
          <a:xfrm>
            <a:off x="1191300" y="4596594"/>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canteen ever use plants grown on site as ingredients?</a:t>
            </a:r>
            <a:endParaRPr sz="1300" dirty="0">
              <a:solidFill>
                <a:schemeClr val="dk1"/>
              </a:solidFill>
            </a:endParaRPr>
          </a:p>
        </p:txBody>
      </p:sp>
      <p:pic>
        <p:nvPicPr>
          <p:cNvPr id="206" name="Google Shape;206;p20"/>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636900" y="5582184"/>
            <a:ext cx="422519" cy="426654"/>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422100" y="550312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0" name="Google Shape;203;p20"/>
          <p:cNvSpPr txBox="1">
            <a:spLocks noGrp="1" noRot="1" noMove="1" noResize="1" noEditPoints="1" noAdjustHandles="1" noChangeArrowheads="1" noChangeShapeType="1"/>
          </p:cNvSpPr>
          <p:nvPr/>
        </p:nvSpPr>
        <p:spPr>
          <a:xfrm>
            <a:off x="1191300" y="5603166"/>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menu have plant-based options every day?</a:t>
            </a:r>
            <a:endParaRPr sz="1300">
              <a:solidFill>
                <a:schemeClr val="dk1"/>
              </a:solidFill>
            </a:endParaRPr>
          </a:p>
        </p:txBody>
      </p:sp>
      <p:pic>
        <p:nvPicPr>
          <p:cNvPr id="207" name="Google Shape;207;p20"/>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636900" y="6589002"/>
            <a:ext cx="422519" cy="426134"/>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422100" y="650968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1" name="Google Shape;203;p20"/>
          <p:cNvSpPr txBox="1">
            <a:spLocks noGrp="1" noRot="1" noMove="1" noResize="1" noEditPoints="1" noAdjustHandles="1" noChangeArrowheads="1" noChangeShapeType="1"/>
          </p:cNvSpPr>
          <p:nvPr/>
        </p:nvSpPr>
        <p:spPr>
          <a:xfrm>
            <a:off x="1191300" y="6409669"/>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Are plant-based options encouraged at lunch times, for example are they at the top of the menu, near the start of the queue or labelled planet-friendly?</a:t>
            </a:r>
            <a:endParaRPr sz="1300">
              <a:solidFill>
                <a:schemeClr val="dk1"/>
              </a:solidFill>
            </a:endParaRPr>
          </a:p>
        </p:txBody>
      </p:sp>
      <p:pic>
        <p:nvPicPr>
          <p:cNvPr id="208" name="Google Shape;208;p20"/>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636900" y="7595559"/>
            <a:ext cx="422519" cy="426134"/>
          </a:xfrm>
          <a:prstGeom prst="rect">
            <a:avLst/>
          </a:prstGeom>
          <a:noFill/>
          <a:ln>
            <a:noFill/>
          </a:ln>
        </p:spPr>
      </p:pic>
      <p:sp>
        <p:nvSpPr>
          <p:cNvPr id="26" name="TextBox 25"/>
          <p:cNvSpPr txBox="1">
            <a:spLocks noGrp="1" noRot="1" noMove="1" noResize="1" noEditPoints="1" noAdjustHandles="1" noChangeArrowheads="1" noChangeShapeType="1"/>
          </p:cNvSpPr>
          <p:nvPr/>
        </p:nvSpPr>
        <p:spPr>
          <a:xfrm>
            <a:off x="6422100" y="751623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32" name="Google Shape;203;p20"/>
          <p:cNvSpPr txBox="1">
            <a:spLocks noGrp="1" noRot="1" noMove="1" noResize="1" noEditPoints="1" noAdjustHandles="1" noChangeArrowheads="1" noChangeShapeType="1"/>
          </p:cNvSpPr>
          <p:nvPr/>
        </p:nvSpPr>
        <p:spPr>
          <a:xfrm>
            <a:off x="1191300" y="7516254"/>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regularly have meat-free days, and are packed-lunch pupils also encouraged to participate?</a:t>
            </a:r>
            <a:endParaRPr sz="1300" dirty="0">
              <a:solidFill>
                <a:schemeClr val="dk1"/>
              </a:solidFill>
            </a:endParaRPr>
          </a:p>
        </p:txBody>
      </p:sp>
      <p:pic>
        <p:nvPicPr>
          <p:cNvPr id="209" name="Google Shape;209;p20"/>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636900" y="8501587"/>
            <a:ext cx="422519" cy="427169"/>
          </a:xfrm>
          <a:prstGeom prst="rect">
            <a:avLst/>
          </a:prstGeom>
          <a:noFill/>
          <a:ln>
            <a:noFill/>
          </a:ln>
        </p:spPr>
      </p:pic>
      <p:sp>
        <p:nvSpPr>
          <p:cNvPr id="27" name="TextBox 26"/>
          <p:cNvSpPr txBox="1">
            <a:spLocks noGrp="1" noRot="1" noMove="1" noResize="1" noEditPoints="1" noAdjustHandles="1" noChangeArrowheads="1" noChangeShapeType="1"/>
          </p:cNvSpPr>
          <p:nvPr/>
        </p:nvSpPr>
        <p:spPr>
          <a:xfrm>
            <a:off x="6422100" y="842278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3" name="Google Shape;203;p20"/>
          <p:cNvSpPr txBox="1">
            <a:spLocks noGrp="1" noRot="1" noMove="1" noResize="1" noEditPoints="1" noAdjustHandles="1" noChangeArrowheads="1" noChangeShapeType="1"/>
          </p:cNvSpPr>
          <p:nvPr/>
        </p:nvSpPr>
        <p:spPr>
          <a:xfrm>
            <a:off x="1191300" y="8422799"/>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have young people worked with canteen staff to help plan healthy, new menu items?</a:t>
            </a:r>
            <a:endParaRPr sz="1300">
              <a:solidFill>
                <a:schemeClr val="dk1"/>
              </a:solidFill>
            </a:endParaRPr>
          </a:p>
        </p:txBody>
      </p:sp>
      <p:grpSp>
        <p:nvGrpSpPr>
          <p:cNvPr id="6" name="Group 5">
            <a:extLst>
              <a:ext uri="{FF2B5EF4-FFF2-40B4-BE49-F238E27FC236}">
                <a16:creationId xmlns:a16="http://schemas.microsoft.com/office/drawing/2014/main" id="{80993697-CA1B-9C6E-160E-18254F13E719}"/>
              </a:ext>
            </a:extLst>
          </p:cNvPr>
          <p:cNvGrpSpPr>
            <a:grpSpLocks noGrp="1" noUngrp="1" noRot="1" noMove="1" noResize="1"/>
          </p:cNvGrpSpPr>
          <p:nvPr/>
        </p:nvGrpSpPr>
        <p:grpSpPr>
          <a:xfrm>
            <a:off x="3771913" y="1512000"/>
            <a:ext cx="3245937" cy="1213097"/>
            <a:chOff x="3771913" y="1582325"/>
            <a:chExt cx="3245937" cy="1213097"/>
          </a:xfrm>
        </p:grpSpPr>
        <p:pic>
          <p:nvPicPr>
            <p:cNvPr id="8" name="Picture 7">
              <a:extLst>
                <a:ext uri="{FF2B5EF4-FFF2-40B4-BE49-F238E27FC236}">
                  <a16:creationId xmlns:a16="http://schemas.microsoft.com/office/drawing/2014/main" id="{C07161FC-D950-599D-6082-AC1568BB072A}"/>
                </a:ext>
              </a:extLst>
            </p:cNvPr>
            <p:cNvPicPr>
              <a:picLocks noGrp="1" noRot="1" noChangeAspect="1" noMove="1" noResize="1" noEditPoints="1" noAdjustHandles="1" noChangeArrowheads="1" noChangeShapeType="1" noCrop="1"/>
            </p:cNvPicPr>
            <p:nvPr/>
          </p:nvPicPr>
          <p:blipFill>
            <a:blip r:embed="rId10"/>
            <a:stretch>
              <a:fillRect/>
            </a:stretch>
          </p:blipFill>
          <p:spPr>
            <a:xfrm>
              <a:off x="6059638" y="1582325"/>
              <a:ext cx="863137" cy="828086"/>
            </a:xfrm>
            <a:prstGeom prst="rect">
              <a:avLst/>
            </a:prstGeom>
          </p:spPr>
        </p:pic>
        <p:sp>
          <p:nvSpPr>
            <p:cNvPr id="9" name="Google Shape;115;p16">
              <a:extLst>
                <a:ext uri="{FF2B5EF4-FFF2-40B4-BE49-F238E27FC236}">
                  <a16:creationId xmlns:a16="http://schemas.microsoft.com/office/drawing/2014/main" id="{EDD33FEE-4BAD-B2BC-9E9A-ACCE7B14640C}"/>
                </a:ext>
              </a:extLst>
            </p:cNvPr>
            <p:cNvSpPr txBox="1">
              <a:spLocks noGrp="1" noRot="1" noMove="1" noResize="1" noEditPoints="1" noAdjustHandles="1" noChangeArrowheads="1" noChangeShapeType="1"/>
            </p:cNvSpPr>
            <p:nvPr/>
          </p:nvSpPr>
          <p:spPr>
            <a:xfrm>
              <a:off x="3771913" y="2456898"/>
              <a:ext cx="3245937" cy="338524"/>
            </a:xfrm>
            <a:prstGeom prst="rect">
              <a:avLst/>
            </a:prstGeom>
            <a:noFill/>
            <a:ln>
              <a:noFill/>
            </a:ln>
          </p:spPr>
          <p:txBody>
            <a:bodyPr spcFirstLastPara="1" wrap="square" lIns="91425" tIns="91425" rIns="91425" bIns="91425" anchor="t" anchorCtr="0">
              <a:spAutoFit/>
            </a:bodyPr>
            <a:lstStyle/>
            <a:p>
              <a:pPr lvl="0" algn="r"/>
              <a:r>
                <a:rPr lang="en-GB" sz="1000" dirty="0">
                  <a:solidFill>
                    <a:schemeClr val="dk1"/>
                  </a:solidFill>
                </a:rPr>
                <a:t>Supporters of the Healthy Living topic in 2023-2024</a:t>
              </a:r>
              <a:endParaRPr sz="1000" dirty="0">
                <a:solidFill>
                  <a:schemeClr val="dk1"/>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a:spLocks noGrp="1" noRot="1" noMove="1" noResize="1" noEditPoints="1" noAdjustHandles="1" noChangeArrowheads="1" noChangeShapeType="1"/>
          </p:cNvSpPr>
          <p:nvPr/>
        </p:nvSpPr>
        <p:spPr>
          <a:xfrm>
            <a:off x="550800" y="8175691"/>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a:grpSpLocks noGrp="1" noUngrp="1" noRot="1" noMove="1" noResize="1"/>
          </p:cNvGrpSpPr>
          <p:nvPr/>
        </p:nvGrpSpPr>
        <p:grpSpPr>
          <a:xfrm>
            <a:off x="208325" y="8461291"/>
            <a:ext cx="690900" cy="690900"/>
            <a:chOff x="208325" y="8250150"/>
            <a:chExt cx="690900" cy="690900"/>
          </a:xfrm>
        </p:grpSpPr>
        <p:sp>
          <p:nvSpPr>
            <p:cNvPr id="233" name="Google Shape;233;p21"/>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a:spLocks noGrp="1" noRot="1" noMove="1" noResize="1" noEditPoints="1" noAdjustHandles="1" noChangeArrowheads="1" noChangeShapeType="1"/>
          </p:cNvSpPr>
          <p:nvPr/>
        </p:nvSpPr>
        <p:spPr>
          <a:xfrm>
            <a:off x="1026885" y="8382771"/>
            <a:ext cx="5596800" cy="927916"/>
          </a:xfrm>
          <a:prstGeom prst="rect">
            <a:avLst/>
          </a:prstGeom>
          <a:noFill/>
          <a:ln>
            <a:noFill/>
          </a:ln>
        </p:spPr>
        <p:txBody>
          <a:bodyPr spcFirstLastPara="1" wrap="square" lIns="91425" tIns="91425" rIns="91425" bIns="91425" anchor="t" anchorCtr="0">
            <a:spAutoFit/>
          </a:bodyPr>
          <a:lstStyle/>
          <a:p>
            <a:pPr lvl="0">
              <a:lnSpc>
                <a:spcPct val="115000"/>
              </a:lnSpc>
            </a:pPr>
            <a:r>
              <a:rPr lang="en-GB" dirty="0">
                <a:solidFill>
                  <a:schemeClr val="dk1"/>
                </a:solidFill>
              </a:rPr>
              <a:t>Climate anxiety is increasing. A 2022 survey by Save the Children revealed 70% of young people in the UK worry about the world they will inherit and 75% want stronger govt action on the climate crisis. </a:t>
            </a:r>
            <a:endParaRPr dirty="0">
              <a:solidFill>
                <a:schemeClr val="dk1"/>
              </a:solidFill>
            </a:endParaRPr>
          </a:p>
        </p:txBody>
      </p:sp>
      <p:sp>
        <p:nvSpPr>
          <p:cNvPr id="237" name="Google Shape;237;p21"/>
          <p:cNvSpPr txBox="1">
            <a:spLocks noGrp="1" noRot="1" noMove="1" noResize="1" noEditPoints="1" noAdjustHandles="1" noChangeArrowheads="1" noChangeShapeType="1"/>
          </p:cNvSpPr>
          <p:nvPr/>
        </p:nvSpPr>
        <p:spPr>
          <a:xfrm>
            <a:off x="5183550" y="5334396"/>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a:spLocks noGrp="1" noRot="1" noMove="1" noResize="1" noEditPoints="1" noAdjustHandles="1" noChangeArrowheads="1" noChangeShapeType="1"/>
          </p:cNvSpPr>
          <p:nvPr/>
        </p:nvSpPr>
        <p:spPr>
          <a:xfrm>
            <a:off x="550800" y="6185542"/>
            <a:ext cx="6458400" cy="172348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Lunchtime club on mindfulness, curriculum days which have a rotation of mindfulness yoga activities.</a:t>
            </a:r>
          </a:p>
          <a:p>
            <a:pPr marL="0" lvl="0" indent="0" algn="l" rtl="0">
              <a:spcBef>
                <a:spcPts val="0"/>
              </a:spcBef>
              <a:spcAft>
                <a:spcPts val="0"/>
              </a:spcAft>
              <a:buNone/>
            </a:pPr>
            <a:r>
              <a:rPr lang="en-GB" dirty="0"/>
              <a:t>We have daily vegetarian dishes on the school menu.</a:t>
            </a:r>
          </a:p>
          <a:p>
            <a:pPr marL="0" lvl="0" indent="0" algn="l" rtl="0">
              <a:spcBef>
                <a:spcPts val="0"/>
              </a:spcBef>
              <a:spcAft>
                <a:spcPts val="0"/>
              </a:spcAft>
              <a:buNone/>
            </a:pPr>
            <a:r>
              <a:rPr lang="en-GB" dirty="0"/>
              <a:t>We do have a range of fruit trees planted by pupils in the school field. Last year we developed our outside spaces with trees for cities to provide a sensory garden, outside teaching space and vegetation around the fences of school to help lower pollution.</a:t>
            </a:r>
            <a:endParaRPr dirty="0"/>
          </a:p>
        </p:txBody>
      </p:sp>
      <p:grpSp>
        <p:nvGrpSpPr>
          <p:cNvPr id="20" name="Group 19"/>
          <p:cNvGrpSpPr>
            <a:grpSpLocks noGrp="1" noUngrp="1" noRot="1" noMove="1" noResize="1"/>
          </p:cNvGrpSpPr>
          <p:nvPr/>
        </p:nvGrpSpPr>
        <p:grpSpPr>
          <a:xfrm>
            <a:off x="771431" y="5854297"/>
            <a:ext cx="2343080" cy="722475"/>
            <a:chOff x="695425" y="4850539"/>
            <a:chExt cx="2343080" cy="722475"/>
          </a:xfrm>
        </p:grpSpPr>
        <p:pic>
          <p:nvPicPr>
            <p:cNvPr id="21" name="Google Shape;101;p15"/>
            <p:cNvPicPr preferRelativeResize="0">
              <a:picLocks noGrp="1" noRot="1" noMove="1" noResize="1" noEditPoints="1" noAdjustHandles="1" noChangeArrowheads="1" noChangeShapeType="1" noCrop="1"/>
            </p:cNvPicPr>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a:spLocks noGrp="1" noRot="1" noMove="1" noResize="1" noEditPoints="1" noAdjustHandles="1" noChangeArrowheads="1" noChangeShapeType="1"/>
            </p:cNvSpPr>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a:spLocks noGrp="1" noRot="1" noMove="1" noResize="1" noEditPoints="1" noAdjustHandles="1" noChangeArrowheads="1" noChangeShapeType="1"/>
          </p:cNvSpPr>
          <p:nvPr/>
        </p:nvSpPr>
        <p:spPr>
          <a:xfrm>
            <a:off x="1105200" y="2343039"/>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have a sensory garden, or other natural area, that helps pupils feel calm and relaxed?</a:t>
            </a:r>
            <a:endParaRPr sz="1300" dirty="0">
              <a:solidFill>
                <a:schemeClr val="dk1"/>
              </a:solidFill>
            </a:endParaRPr>
          </a:p>
        </p:txBody>
      </p:sp>
      <p:pic>
        <p:nvPicPr>
          <p:cNvPr id="225" name="Google Shape;225;p21"/>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550800" y="2451836"/>
            <a:ext cx="422519" cy="427169"/>
          </a:xfrm>
          <a:prstGeom prst="rect">
            <a:avLst/>
          </a:prstGeom>
          <a:noFill/>
          <a:ln>
            <a:noFill/>
          </a:ln>
        </p:spPr>
      </p:pic>
      <p:sp>
        <p:nvSpPr>
          <p:cNvPr id="23" name="TextBox 22"/>
          <p:cNvSpPr txBox="1">
            <a:spLocks noGrp="1" noRot="1" noMove="1" noResize="1" noEditPoints="1" noAdjustHandles="1" noChangeArrowheads="1" noChangeShapeType="1"/>
          </p:cNvSpPr>
          <p:nvPr/>
        </p:nvSpPr>
        <p:spPr>
          <a:xfrm>
            <a:off x="6336000" y="237303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550800" y="4383934"/>
            <a:ext cx="422519" cy="426649"/>
          </a:xfrm>
          <a:prstGeom prst="rect">
            <a:avLst/>
          </a:prstGeom>
          <a:noFill/>
          <a:ln>
            <a:noFill/>
          </a:ln>
        </p:spPr>
      </p:pic>
      <p:sp>
        <p:nvSpPr>
          <p:cNvPr id="24" name="TextBox 23"/>
          <p:cNvSpPr txBox="1">
            <a:spLocks noGrp="1" noRot="1" noMove="1" noResize="1" noEditPoints="1" noAdjustHandles="1" noChangeArrowheads="1" noChangeShapeType="1"/>
          </p:cNvSpPr>
          <p:nvPr/>
        </p:nvSpPr>
        <p:spPr>
          <a:xfrm>
            <a:off x="6336000" y="4304871"/>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6" name="Google Shape;224;p21"/>
          <p:cNvSpPr txBox="1">
            <a:spLocks noGrp="1" noRot="1" noMove="1" noResize="1" noEditPoints="1" noAdjustHandles="1" noChangeArrowheads="1" noChangeShapeType="1"/>
          </p:cNvSpPr>
          <p:nvPr/>
        </p:nvSpPr>
        <p:spPr>
          <a:xfrm>
            <a:off x="1105200" y="4274877"/>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offer opportunities to practice mindfulness, meditation, yoga, or similar?</a:t>
            </a:r>
            <a:endParaRPr sz="1300" dirty="0">
              <a:solidFill>
                <a:schemeClr val="dk1"/>
              </a:solidFill>
            </a:endParaRPr>
          </a:p>
        </p:txBody>
      </p:sp>
      <p:pic>
        <p:nvPicPr>
          <p:cNvPr id="226" name="Google Shape;226;p21"/>
          <p:cNvPicPr preferRelativeResize="0">
            <a:picLocks noGrp="1" noRot="1" noMove="1" noResize="1" noEditPoints="1" noAdjustHandles="1" noChangeArrowheads="1" noChangeShapeType="1" noCrop="1"/>
          </p:cNvPicPr>
          <p:nvPr/>
        </p:nvPicPr>
        <p:blipFill>
          <a:blip r:embed="rId8">
            <a:alphaModFix/>
          </a:blip>
          <a:stretch>
            <a:fillRect/>
          </a:stretch>
        </p:blipFill>
        <p:spPr>
          <a:xfrm>
            <a:off x="550800" y="3418015"/>
            <a:ext cx="422519" cy="426649"/>
          </a:xfrm>
          <a:prstGeom prst="rect">
            <a:avLst/>
          </a:prstGeom>
          <a:noFill/>
          <a:ln>
            <a:noFill/>
          </a:ln>
        </p:spPr>
      </p:pic>
      <p:sp>
        <p:nvSpPr>
          <p:cNvPr id="25" name="TextBox 24"/>
          <p:cNvSpPr txBox="1">
            <a:spLocks noGrp="1" noRot="1" noMove="1" noResize="1" noEditPoints="1" noAdjustHandles="1" noChangeArrowheads="1" noChangeShapeType="1"/>
          </p:cNvSpPr>
          <p:nvPr/>
        </p:nvSpPr>
        <p:spPr>
          <a:xfrm>
            <a:off x="6336000" y="333895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a:spLocks noGrp="1" noRot="1" noMove="1" noResize="1" noEditPoints="1" noAdjustHandles="1" noChangeArrowheads="1" noChangeShapeType="1"/>
          </p:cNvSpPr>
          <p:nvPr/>
        </p:nvSpPr>
        <p:spPr>
          <a:xfrm>
            <a:off x="1105200" y="3308958"/>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discuss mental health issues and provide strategies and exercises to cope with them?</a:t>
            </a:r>
            <a:endParaRPr sz="1300">
              <a:solidFill>
                <a:schemeClr val="dk1"/>
              </a:solidFill>
            </a:endParaRPr>
          </a:p>
        </p:txBody>
      </p:sp>
      <p:sp>
        <p:nvSpPr>
          <p:cNvPr id="31" name="TextBox 30"/>
          <p:cNvSpPr txBox="1">
            <a:spLocks noGrp="1" noRot="1" noMove="1" noResize="1" noEditPoints="1" noAdjustHandles="1" noChangeArrowheads="1" noChangeShapeType="1"/>
          </p:cNvSpPr>
          <p:nvPr/>
        </p:nvSpPr>
        <p:spPr>
          <a:xfrm>
            <a:off x="6336000" y="5240796"/>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7</a:t>
            </a:r>
          </a:p>
        </p:txBody>
      </p:sp>
      <p:pic>
        <p:nvPicPr>
          <p:cNvPr id="2" name="Google Shape;219;p20">
            <a:extLst>
              <a:ext uri="{FF2B5EF4-FFF2-40B4-BE49-F238E27FC236}">
                <a16:creationId xmlns:a16="http://schemas.microsoft.com/office/drawing/2014/main" id="{F3098E1D-FCC2-EFD0-690A-9B5FE52429E3}"/>
              </a:ext>
            </a:extLst>
          </p:cNvPr>
          <p:cNvPicPr preferRelativeResize="0">
            <a:picLocks noGrp="1" noRot="1" noMove="1" noResize="1" noEditPoints="1" noAdjustHandles="1" noChangeArrowheads="1" noChangeShapeType="1" noCrop="1"/>
          </p:cNvPicPr>
          <p:nvPr/>
        </p:nvPicPr>
        <p:blipFill>
          <a:blip r:embed="rId9">
            <a:alphaModFix/>
          </a:blip>
          <a:stretch>
            <a:fillRect/>
          </a:stretch>
        </p:blipFill>
        <p:spPr>
          <a:xfrm>
            <a:off x="550800" y="1415898"/>
            <a:ext cx="422519" cy="427169"/>
          </a:xfrm>
          <a:prstGeom prst="rect">
            <a:avLst/>
          </a:prstGeom>
          <a:noFill/>
          <a:ln>
            <a:noFill/>
          </a:ln>
        </p:spPr>
      </p:pic>
      <p:sp>
        <p:nvSpPr>
          <p:cNvPr id="3" name="TextBox 2">
            <a:extLst>
              <a:ext uri="{FF2B5EF4-FFF2-40B4-BE49-F238E27FC236}">
                <a16:creationId xmlns:a16="http://schemas.microsoft.com/office/drawing/2014/main" id="{A1A7901D-74B8-DBD0-7693-30D8BE44B282}"/>
              </a:ext>
            </a:extLst>
          </p:cNvPr>
          <p:cNvSpPr txBox="1">
            <a:spLocks noGrp="1" noRot="1" noMove="1" noResize="1" noEditPoints="1" noAdjustHandles="1" noChangeArrowheads="1" noChangeShapeType="1"/>
          </p:cNvSpPr>
          <p:nvPr/>
        </p:nvSpPr>
        <p:spPr>
          <a:xfrm>
            <a:off x="6336000" y="133709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4" name="Google Shape;203;p20">
            <a:extLst>
              <a:ext uri="{FF2B5EF4-FFF2-40B4-BE49-F238E27FC236}">
                <a16:creationId xmlns:a16="http://schemas.microsoft.com/office/drawing/2014/main" id="{305F18F3-1D26-0A85-84B0-7E6900E9FEA9}"/>
              </a:ext>
            </a:extLst>
          </p:cNvPr>
          <p:cNvSpPr txBox="1">
            <a:spLocks noGrp="1" noRot="1" noMove="1" noResize="1" noEditPoints="1" noAdjustHandles="1" noChangeArrowheads="1" noChangeShapeType="1"/>
          </p:cNvSpPr>
          <p:nvPr/>
        </p:nvSpPr>
        <p:spPr>
          <a:xfrm>
            <a:off x="1105200" y="1237082"/>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During the last 12 months, have all year groups been given the opportunity to learn how to cook vegetarian or vegan meals during a food technology lesson?</a:t>
            </a:r>
            <a:endParaRPr sz="1300" dirty="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6BE8775FFAF048B18AB121218CF7C5" ma:contentTypeVersion="15" ma:contentTypeDescription="Create a new document." ma:contentTypeScope="" ma:versionID="6105082e675afdf4c502f9c3d12fc8c0">
  <xsd:schema xmlns:xsd="http://www.w3.org/2001/XMLSchema" xmlns:xs="http://www.w3.org/2001/XMLSchema" xmlns:p="http://schemas.microsoft.com/office/2006/metadata/properties" xmlns:ns2="7142544d-bb75-46a8-8d15-935ea0f6c27c" xmlns:ns3="6715175a-2153-4031-b562-73ee1af9b33e" targetNamespace="http://schemas.microsoft.com/office/2006/metadata/properties" ma:root="true" ma:fieldsID="11eae7f3fb82e314667d78becbbff761" ns2:_="" ns3:_="">
    <xsd:import namespace="7142544d-bb75-46a8-8d15-935ea0f6c27c"/>
    <xsd:import namespace="6715175a-2153-4031-b562-73ee1af9b3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2544d-bb75-46a8-8d15-935ea0f6c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00228e8-9da0-4abb-8a13-53ffe541cbce"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15175a-2153-4031-b562-73ee1af9b33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541cce6-4ef3-43bf-b45e-21550a5235b8}" ma:internalName="TaxCatchAll" ma:showField="CatchAllData" ma:web="6715175a-2153-4031-b562-73ee1af9b33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42544d-bb75-46a8-8d15-935ea0f6c27c">
      <Terms xmlns="http://schemas.microsoft.com/office/infopath/2007/PartnerControls"/>
    </lcf76f155ced4ddcb4097134ff3c332f>
    <TaxCatchAll xmlns="6715175a-2153-4031-b562-73ee1af9b33e" xsi:nil="true"/>
  </documentManagement>
</p:properties>
</file>

<file path=customXml/itemProps1.xml><?xml version="1.0" encoding="utf-8"?>
<ds:datastoreItem xmlns:ds="http://schemas.openxmlformats.org/officeDocument/2006/customXml" ds:itemID="{97664193-CCEB-48DD-B740-7036347F4C30}">
  <ds:schemaRefs>
    <ds:schemaRef ds:uri="http://schemas.microsoft.com/sharepoint/v3/contenttype/forms"/>
  </ds:schemaRefs>
</ds:datastoreItem>
</file>

<file path=customXml/itemProps2.xml><?xml version="1.0" encoding="utf-8"?>
<ds:datastoreItem xmlns:ds="http://schemas.openxmlformats.org/officeDocument/2006/customXml" ds:itemID="{43CDED47-96CE-4DCB-AD1C-0CABEEFC30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2544d-bb75-46a8-8d15-935ea0f6c27c"/>
    <ds:schemaRef ds:uri="6715175a-2153-4031-b562-73ee1af9b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B4C7D2-2FF3-4DB2-A446-8A8A91D99FE5}">
  <ds:schemaRefs>
    <ds:schemaRef ds:uri="http://schemas.microsoft.com/office/2006/documentManagement/types"/>
    <ds:schemaRef ds:uri="http://purl.org/dc/dcmitype/"/>
    <ds:schemaRef ds:uri="http://purl.org/dc/terms/"/>
    <ds:schemaRef ds:uri="7142544d-bb75-46a8-8d15-935ea0f6c27c"/>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6715175a-2153-4031-b562-73ee1af9b33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3242</TotalTime>
  <Words>4067</Words>
  <Application>Microsoft Office PowerPoint</Application>
  <PresentationFormat>Custom</PresentationFormat>
  <Paragraphs>380</Paragraphs>
  <Slides>24</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Hyland</dc:creator>
  <cp:lastModifiedBy>Gemma Ackroyd</cp:lastModifiedBy>
  <cp:revision>33</cp:revision>
  <dcterms:modified xsi:type="dcterms:W3CDTF">2024-07-24T10:58:21Z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0x010100FA6BE8775FFAF048B18AB121218CF7C5</vt:lpwstr>
  </property>
  <property fmtid="{D5CDD505-2E9C-101B-9397-08002B2CF9AE}" pid="3" name="MediaServiceImageTags">
    <vt:lpwstr/>
  </property>
</Properties>
</file>